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17" r:id="rId1"/>
  </p:sldMasterIdLst>
  <p:notesMasterIdLst>
    <p:notesMasterId r:id="rId52"/>
  </p:notesMasterIdLst>
  <p:sldIdLst>
    <p:sldId id="256" r:id="rId2"/>
    <p:sldId id="296" r:id="rId3"/>
    <p:sldId id="279" r:id="rId4"/>
    <p:sldId id="290" r:id="rId5"/>
    <p:sldId id="289" r:id="rId6"/>
    <p:sldId id="258" r:id="rId7"/>
    <p:sldId id="291" r:id="rId8"/>
    <p:sldId id="293" r:id="rId9"/>
    <p:sldId id="292" r:id="rId10"/>
    <p:sldId id="294" r:id="rId11"/>
    <p:sldId id="295" r:id="rId12"/>
    <p:sldId id="259" r:id="rId13"/>
    <p:sldId id="260" r:id="rId14"/>
    <p:sldId id="261" r:id="rId15"/>
    <p:sldId id="262" r:id="rId16"/>
    <p:sldId id="263" r:id="rId17"/>
    <p:sldId id="264" r:id="rId18"/>
    <p:sldId id="265" r:id="rId19"/>
    <p:sldId id="266" r:id="rId20"/>
    <p:sldId id="267" r:id="rId21"/>
    <p:sldId id="268" r:id="rId22"/>
    <p:sldId id="269" r:id="rId23"/>
    <p:sldId id="270" r:id="rId24"/>
    <p:sldId id="271" r:id="rId25"/>
    <p:sldId id="272" r:id="rId26"/>
    <p:sldId id="273" r:id="rId27"/>
    <p:sldId id="301" r:id="rId28"/>
    <p:sldId id="274" r:id="rId29"/>
    <p:sldId id="275" r:id="rId30"/>
    <p:sldId id="299" r:id="rId31"/>
    <p:sldId id="300" r:id="rId32"/>
    <p:sldId id="302" r:id="rId33"/>
    <p:sldId id="303" r:id="rId34"/>
    <p:sldId id="304" r:id="rId35"/>
    <p:sldId id="305" r:id="rId36"/>
    <p:sldId id="306" r:id="rId37"/>
    <p:sldId id="298" r:id="rId38"/>
    <p:sldId id="280" r:id="rId39"/>
    <p:sldId id="281" r:id="rId40"/>
    <p:sldId id="282" r:id="rId41"/>
    <p:sldId id="283" r:id="rId42"/>
    <p:sldId id="284" r:id="rId43"/>
    <p:sldId id="285" r:id="rId44"/>
    <p:sldId id="286" r:id="rId45"/>
    <p:sldId id="288" r:id="rId46"/>
    <p:sldId id="287" r:id="rId47"/>
    <p:sldId id="276" r:id="rId48"/>
    <p:sldId id="297" r:id="rId49"/>
    <p:sldId id="277" r:id="rId50"/>
    <p:sldId id="278" r:id="rId5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4644" autoAdjust="0"/>
  </p:normalViewPr>
  <p:slideViewPr>
    <p:cSldViewPr snapToGrid="0">
      <p:cViewPr varScale="1">
        <p:scale>
          <a:sx n="74" d="100"/>
          <a:sy n="74" d="100"/>
        </p:scale>
        <p:origin x="48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F2400F0-367A-4819-AEF4-18BC47DA2EE5}" type="doc">
      <dgm:prSet loTypeId="urn:microsoft.com/office/officeart/2005/8/layout/equation2" loCatId="process" qsTypeId="urn:microsoft.com/office/officeart/2005/8/quickstyle/simple1" qsCatId="simple" csTypeId="urn:microsoft.com/office/officeart/2005/8/colors/colorful4" csCatId="colorful" phldr="1"/>
      <dgm:spPr/>
    </dgm:pt>
    <dgm:pt modelId="{FD947BD9-6B7A-45D4-BA7A-F7017AEB26A9}">
      <dgm:prSet phldrT="[Text]"/>
      <dgm:spPr>
        <a:solidFill>
          <a:srgbClr val="C00000"/>
        </a:solidFill>
      </dgm:spPr>
      <dgm:t>
        <a:bodyPr/>
        <a:lstStyle/>
        <a:p>
          <a:r>
            <a:rPr lang="en-US" dirty="0" smtClean="0"/>
            <a:t>Data</a:t>
          </a:r>
          <a:endParaRPr lang="en-US" dirty="0"/>
        </a:p>
      </dgm:t>
    </dgm:pt>
    <dgm:pt modelId="{752E341E-940F-4E65-997B-4AD34A8BE60F}" type="parTrans" cxnId="{259825C9-4D79-40D9-979C-4663BF9E5F69}">
      <dgm:prSet/>
      <dgm:spPr/>
      <dgm:t>
        <a:bodyPr/>
        <a:lstStyle/>
        <a:p>
          <a:endParaRPr lang="en-US"/>
        </a:p>
      </dgm:t>
    </dgm:pt>
    <dgm:pt modelId="{2A61BD7F-42EF-4110-B028-E8ED839E93F6}" type="sibTrans" cxnId="{259825C9-4D79-40D9-979C-4663BF9E5F69}">
      <dgm:prSet/>
      <dgm:spPr/>
      <dgm:t>
        <a:bodyPr/>
        <a:lstStyle/>
        <a:p>
          <a:endParaRPr lang="en-US" dirty="0"/>
        </a:p>
      </dgm:t>
    </dgm:pt>
    <dgm:pt modelId="{CCAF2E31-A187-4E3F-9993-EA577A9DFD98}">
      <dgm:prSet phldrT="[Text]"/>
      <dgm:spPr>
        <a:solidFill>
          <a:srgbClr val="00B0F0"/>
        </a:solidFill>
      </dgm:spPr>
      <dgm:t>
        <a:bodyPr/>
        <a:lstStyle/>
        <a:p>
          <a:r>
            <a:rPr lang="en-US" dirty="0" smtClean="0">
              <a:solidFill>
                <a:schemeClr val="bg1"/>
              </a:solidFill>
            </a:rPr>
            <a:t>Program</a:t>
          </a:r>
          <a:endParaRPr lang="en-US" dirty="0">
            <a:solidFill>
              <a:schemeClr val="bg1"/>
            </a:solidFill>
          </a:endParaRPr>
        </a:p>
      </dgm:t>
    </dgm:pt>
    <dgm:pt modelId="{DFA3C46B-A5F0-40FD-AD71-316D4C82E34C}" type="parTrans" cxnId="{FD4F093F-3219-4F69-BDE5-0EAB8A02521A}">
      <dgm:prSet/>
      <dgm:spPr/>
      <dgm:t>
        <a:bodyPr/>
        <a:lstStyle/>
        <a:p>
          <a:endParaRPr lang="en-US"/>
        </a:p>
      </dgm:t>
    </dgm:pt>
    <dgm:pt modelId="{56F61FAE-CE08-43A4-90F4-A90FDFE181B7}" type="sibTrans" cxnId="{FD4F093F-3219-4F69-BDE5-0EAB8A02521A}">
      <dgm:prSet/>
      <dgm:spPr>
        <a:solidFill>
          <a:srgbClr val="FFC000"/>
        </a:solidFill>
      </dgm:spPr>
      <dgm:t>
        <a:bodyPr/>
        <a:lstStyle/>
        <a:p>
          <a:endParaRPr lang="en-US" dirty="0"/>
        </a:p>
      </dgm:t>
    </dgm:pt>
    <dgm:pt modelId="{390A453B-6AAC-4526-8BAD-B87C1D9A9A49}">
      <dgm:prSet phldrT="[Text]"/>
      <dgm:spPr>
        <a:solidFill>
          <a:srgbClr val="00B050"/>
        </a:solidFill>
      </dgm:spPr>
      <dgm:t>
        <a:bodyPr/>
        <a:lstStyle/>
        <a:p>
          <a:r>
            <a:rPr lang="en-US" dirty="0" smtClean="0"/>
            <a:t>Output</a:t>
          </a:r>
          <a:endParaRPr lang="en-US" dirty="0"/>
        </a:p>
      </dgm:t>
    </dgm:pt>
    <dgm:pt modelId="{3678D956-888C-4635-84ED-B3499B95AA2D}" type="parTrans" cxnId="{B3B51D15-2B85-4875-A81F-B2A5B10B2BC3}">
      <dgm:prSet/>
      <dgm:spPr/>
      <dgm:t>
        <a:bodyPr/>
        <a:lstStyle/>
        <a:p>
          <a:endParaRPr lang="en-US"/>
        </a:p>
      </dgm:t>
    </dgm:pt>
    <dgm:pt modelId="{44453893-2093-4658-9392-FD14E4156360}" type="sibTrans" cxnId="{B3B51D15-2B85-4875-A81F-B2A5B10B2BC3}">
      <dgm:prSet/>
      <dgm:spPr/>
      <dgm:t>
        <a:bodyPr/>
        <a:lstStyle/>
        <a:p>
          <a:endParaRPr lang="en-US"/>
        </a:p>
      </dgm:t>
    </dgm:pt>
    <dgm:pt modelId="{6957ECD9-ACBB-4B41-A082-A25958A1E0BA}" type="pres">
      <dgm:prSet presAssocID="{5F2400F0-367A-4819-AEF4-18BC47DA2EE5}" presName="Name0" presStyleCnt="0">
        <dgm:presLayoutVars>
          <dgm:dir/>
          <dgm:resizeHandles val="exact"/>
        </dgm:presLayoutVars>
      </dgm:prSet>
      <dgm:spPr/>
    </dgm:pt>
    <dgm:pt modelId="{2A840EC3-4D3B-4782-A2D5-20EC2562DD6D}" type="pres">
      <dgm:prSet presAssocID="{5F2400F0-367A-4819-AEF4-18BC47DA2EE5}" presName="vNodes" presStyleCnt="0"/>
      <dgm:spPr/>
    </dgm:pt>
    <dgm:pt modelId="{A415321D-6859-4B7F-8817-B096C3251946}" type="pres">
      <dgm:prSet presAssocID="{FD947BD9-6B7A-45D4-BA7A-F7017AEB26A9}" presName="node" presStyleLbl="node1" presStyleIdx="0" presStyleCnt="3" custLinFactNeighborX="-83885" custLinFactNeighborY="-5362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D0A57CB-30E1-405C-AB1C-1D1A65239D2C}" type="pres">
      <dgm:prSet presAssocID="{2A61BD7F-42EF-4110-B028-E8ED839E93F6}" presName="spacerT" presStyleCnt="0"/>
      <dgm:spPr/>
    </dgm:pt>
    <dgm:pt modelId="{CA372DC0-28D5-4B50-81B3-6A85A171616B}" type="pres">
      <dgm:prSet presAssocID="{2A61BD7F-42EF-4110-B028-E8ED839E93F6}" presName="sibTrans" presStyleLbl="sibTrans2D1" presStyleIdx="0" presStyleCnt="2" custLinFactX="-43580" custLinFactNeighborX="-100000" custLinFactNeighborY="-2"/>
      <dgm:spPr/>
      <dgm:t>
        <a:bodyPr/>
        <a:lstStyle/>
        <a:p>
          <a:endParaRPr lang="en-US"/>
        </a:p>
      </dgm:t>
    </dgm:pt>
    <dgm:pt modelId="{B4308FE2-73AB-43E6-B2D9-16D1BD9EFD67}" type="pres">
      <dgm:prSet presAssocID="{2A61BD7F-42EF-4110-B028-E8ED839E93F6}" presName="spacerB" presStyleCnt="0"/>
      <dgm:spPr/>
    </dgm:pt>
    <dgm:pt modelId="{CF32888E-5995-4E6A-BFCD-98C0DE3A46C1}" type="pres">
      <dgm:prSet presAssocID="{CCAF2E31-A187-4E3F-9993-EA577A9DFD98}" presName="node" presStyleLbl="node1" presStyleIdx="1" presStyleCnt="3" custLinFactNeighborX="-79264" custLinFactNeighborY="18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BD02A3D-F58E-4BDA-BD13-409B4E302B5A}" type="pres">
      <dgm:prSet presAssocID="{5F2400F0-367A-4819-AEF4-18BC47DA2EE5}" presName="sibTransLast" presStyleLbl="sibTrans2D1" presStyleIdx="1" presStyleCnt="2" custScaleX="53003" custScaleY="77039" custLinFactX="-9083" custLinFactNeighborX="-100000" custLinFactNeighborY="-1"/>
      <dgm:spPr/>
      <dgm:t>
        <a:bodyPr/>
        <a:lstStyle/>
        <a:p>
          <a:endParaRPr lang="en-US"/>
        </a:p>
      </dgm:t>
    </dgm:pt>
    <dgm:pt modelId="{E2FE386E-43CF-4AB1-BEDB-CBC0B3322C77}" type="pres">
      <dgm:prSet presAssocID="{5F2400F0-367A-4819-AEF4-18BC47DA2EE5}" presName="connectorText" presStyleLbl="sibTrans2D1" presStyleIdx="1" presStyleCnt="2"/>
      <dgm:spPr/>
      <dgm:t>
        <a:bodyPr/>
        <a:lstStyle/>
        <a:p>
          <a:endParaRPr lang="en-US"/>
        </a:p>
      </dgm:t>
    </dgm:pt>
    <dgm:pt modelId="{948DABD0-4B69-46FA-83F5-767458BDC828}" type="pres">
      <dgm:prSet presAssocID="{5F2400F0-367A-4819-AEF4-18BC47DA2EE5}" presName="lastNode" presStyleLbl="node1" presStyleIdx="2" presStyleCnt="3" custScaleX="55476" custScaleY="41474" custLinFactX="2534" custLinFactNeighborX="100000" custLinFactNeighborY="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059974E-4E29-46C0-9882-C5DA1D17C309}" type="presOf" srcId="{390A453B-6AAC-4526-8BAD-B87C1D9A9A49}" destId="{948DABD0-4B69-46FA-83F5-767458BDC828}" srcOrd="0" destOrd="0" presId="urn:microsoft.com/office/officeart/2005/8/layout/equation2"/>
    <dgm:cxn modelId="{259825C9-4D79-40D9-979C-4663BF9E5F69}" srcId="{5F2400F0-367A-4819-AEF4-18BC47DA2EE5}" destId="{FD947BD9-6B7A-45D4-BA7A-F7017AEB26A9}" srcOrd="0" destOrd="0" parTransId="{752E341E-940F-4E65-997B-4AD34A8BE60F}" sibTransId="{2A61BD7F-42EF-4110-B028-E8ED839E93F6}"/>
    <dgm:cxn modelId="{FD4F093F-3219-4F69-BDE5-0EAB8A02521A}" srcId="{5F2400F0-367A-4819-AEF4-18BC47DA2EE5}" destId="{CCAF2E31-A187-4E3F-9993-EA577A9DFD98}" srcOrd="1" destOrd="0" parTransId="{DFA3C46B-A5F0-40FD-AD71-316D4C82E34C}" sibTransId="{56F61FAE-CE08-43A4-90F4-A90FDFE181B7}"/>
    <dgm:cxn modelId="{0CAD3BE3-96E4-4EFA-8E99-94639B12C040}" type="presOf" srcId="{CCAF2E31-A187-4E3F-9993-EA577A9DFD98}" destId="{CF32888E-5995-4E6A-BFCD-98C0DE3A46C1}" srcOrd="0" destOrd="0" presId="urn:microsoft.com/office/officeart/2005/8/layout/equation2"/>
    <dgm:cxn modelId="{1FF3D5F1-37AE-4D72-89D8-90277D975C22}" type="presOf" srcId="{56F61FAE-CE08-43A4-90F4-A90FDFE181B7}" destId="{DBD02A3D-F58E-4BDA-BD13-409B4E302B5A}" srcOrd="0" destOrd="0" presId="urn:microsoft.com/office/officeart/2005/8/layout/equation2"/>
    <dgm:cxn modelId="{B3B51D15-2B85-4875-A81F-B2A5B10B2BC3}" srcId="{5F2400F0-367A-4819-AEF4-18BC47DA2EE5}" destId="{390A453B-6AAC-4526-8BAD-B87C1D9A9A49}" srcOrd="2" destOrd="0" parTransId="{3678D956-888C-4635-84ED-B3499B95AA2D}" sibTransId="{44453893-2093-4658-9392-FD14E4156360}"/>
    <dgm:cxn modelId="{CE33D287-8955-464E-BEC6-1585FDBBE1A7}" type="presOf" srcId="{2A61BD7F-42EF-4110-B028-E8ED839E93F6}" destId="{CA372DC0-28D5-4B50-81B3-6A85A171616B}" srcOrd="0" destOrd="0" presId="urn:microsoft.com/office/officeart/2005/8/layout/equation2"/>
    <dgm:cxn modelId="{3B35ECD3-8671-4166-B15C-4C5A9E7880B9}" type="presOf" srcId="{56F61FAE-CE08-43A4-90F4-A90FDFE181B7}" destId="{E2FE386E-43CF-4AB1-BEDB-CBC0B3322C77}" srcOrd="1" destOrd="0" presId="urn:microsoft.com/office/officeart/2005/8/layout/equation2"/>
    <dgm:cxn modelId="{FE874625-3353-4EB8-8106-B3F43108A7E6}" type="presOf" srcId="{FD947BD9-6B7A-45D4-BA7A-F7017AEB26A9}" destId="{A415321D-6859-4B7F-8817-B096C3251946}" srcOrd="0" destOrd="0" presId="urn:microsoft.com/office/officeart/2005/8/layout/equation2"/>
    <dgm:cxn modelId="{7875B0F1-6A8D-4D48-9B97-DAB87FDCCC22}" type="presOf" srcId="{5F2400F0-367A-4819-AEF4-18BC47DA2EE5}" destId="{6957ECD9-ACBB-4B41-A082-A25958A1E0BA}" srcOrd="0" destOrd="0" presId="urn:microsoft.com/office/officeart/2005/8/layout/equation2"/>
    <dgm:cxn modelId="{CE812367-30C1-4AE8-B189-9A907F66E444}" type="presParOf" srcId="{6957ECD9-ACBB-4B41-A082-A25958A1E0BA}" destId="{2A840EC3-4D3B-4782-A2D5-20EC2562DD6D}" srcOrd="0" destOrd="0" presId="urn:microsoft.com/office/officeart/2005/8/layout/equation2"/>
    <dgm:cxn modelId="{76494BE6-985C-4C27-9D83-CBE33FA7FE58}" type="presParOf" srcId="{2A840EC3-4D3B-4782-A2D5-20EC2562DD6D}" destId="{A415321D-6859-4B7F-8817-B096C3251946}" srcOrd="0" destOrd="0" presId="urn:microsoft.com/office/officeart/2005/8/layout/equation2"/>
    <dgm:cxn modelId="{07AE389F-E3B2-4C2A-930B-FF3AFE05BB35}" type="presParOf" srcId="{2A840EC3-4D3B-4782-A2D5-20EC2562DD6D}" destId="{4D0A57CB-30E1-405C-AB1C-1D1A65239D2C}" srcOrd="1" destOrd="0" presId="urn:microsoft.com/office/officeart/2005/8/layout/equation2"/>
    <dgm:cxn modelId="{6AF5E8F6-FFEB-45F0-92D1-26C9B5ABCC35}" type="presParOf" srcId="{2A840EC3-4D3B-4782-A2D5-20EC2562DD6D}" destId="{CA372DC0-28D5-4B50-81B3-6A85A171616B}" srcOrd="2" destOrd="0" presId="urn:microsoft.com/office/officeart/2005/8/layout/equation2"/>
    <dgm:cxn modelId="{04B6FBD2-0CA7-4387-BE86-E811E392CE5A}" type="presParOf" srcId="{2A840EC3-4D3B-4782-A2D5-20EC2562DD6D}" destId="{B4308FE2-73AB-43E6-B2D9-16D1BD9EFD67}" srcOrd="3" destOrd="0" presId="urn:microsoft.com/office/officeart/2005/8/layout/equation2"/>
    <dgm:cxn modelId="{6A709CFB-8FFF-4388-BCFF-A1C702A2263A}" type="presParOf" srcId="{2A840EC3-4D3B-4782-A2D5-20EC2562DD6D}" destId="{CF32888E-5995-4E6A-BFCD-98C0DE3A46C1}" srcOrd="4" destOrd="0" presId="urn:microsoft.com/office/officeart/2005/8/layout/equation2"/>
    <dgm:cxn modelId="{B756B337-52DC-490F-8141-3C3A557346A8}" type="presParOf" srcId="{6957ECD9-ACBB-4B41-A082-A25958A1E0BA}" destId="{DBD02A3D-F58E-4BDA-BD13-409B4E302B5A}" srcOrd="1" destOrd="0" presId="urn:microsoft.com/office/officeart/2005/8/layout/equation2"/>
    <dgm:cxn modelId="{0B8838AC-DC6D-4B75-8D80-C1FE317391DE}" type="presParOf" srcId="{DBD02A3D-F58E-4BDA-BD13-409B4E302B5A}" destId="{E2FE386E-43CF-4AB1-BEDB-CBC0B3322C77}" srcOrd="0" destOrd="0" presId="urn:microsoft.com/office/officeart/2005/8/layout/equation2"/>
    <dgm:cxn modelId="{A5BE7E2B-3A47-4368-87BA-4BEDB640729E}" type="presParOf" srcId="{6957ECD9-ACBB-4B41-A082-A25958A1E0BA}" destId="{948DABD0-4B69-46FA-83F5-767458BDC828}" srcOrd="2" destOrd="0" presId="urn:microsoft.com/office/officeart/2005/8/layout/equation2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F2400F0-367A-4819-AEF4-18BC47DA2EE5}" type="doc">
      <dgm:prSet loTypeId="urn:microsoft.com/office/officeart/2005/8/layout/equation2" loCatId="process" qsTypeId="urn:microsoft.com/office/officeart/2005/8/quickstyle/simple1" qsCatId="simple" csTypeId="urn:microsoft.com/office/officeart/2005/8/colors/colorful4" csCatId="colorful" phldr="1"/>
      <dgm:spPr/>
    </dgm:pt>
    <dgm:pt modelId="{FD947BD9-6B7A-45D4-BA7A-F7017AEB26A9}">
      <dgm:prSet phldrT="[Text]"/>
      <dgm:spPr>
        <a:solidFill>
          <a:srgbClr val="C00000"/>
        </a:solidFill>
      </dgm:spPr>
      <dgm:t>
        <a:bodyPr/>
        <a:lstStyle/>
        <a:p>
          <a:r>
            <a:rPr lang="en-US" dirty="0" smtClean="0"/>
            <a:t>Data</a:t>
          </a:r>
          <a:endParaRPr lang="en-US" dirty="0"/>
        </a:p>
      </dgm:t>
    </dgm:pt>
    <dgm:pt modelId="{752E341E-940F-4E65-997B-4AD34A8BE60F}" type="parTrans" cxnId="{259825C9-4D79-40D9-979C-4663BF9E5F69}">
      <dgm:prSet/>
      <dgm:spPr/>
      <dgm:t>
        <a:bodyPr/>
        <a:lstStyle/>
        <a:p>
          <a:endParaRPr lang="en-US"/>
        </a:p>
      </dgm:t>
    </dgm:pt>
    <dgm:pt modelId="{2A61BD7F-42EF-4110-B028-E8ED839E93F6}" type="sibTrans" cxnId="{259825C9-4D79-40D9-979C-4663BF9E5F69}">
      <dgm:prSet/>
      <dgm:spPr/>
      <dgm:t>
        <a:bodyPr/>
        <a:lstStyle/>
        <a:p>
          <a:endParaRPr lang="en-US" dirty="0"/>
        </a:p>
      </dgm:t>
    </dgm:pt>
    <dgm:pt modelId="{CCAF2E31-A187-4E3F-9993-EA577A9DFD98}">
      <dgm:prSet phldrT="[Text]"/>
      <dgm:spPr>
        <a:solidFill>
          <a:srgbClr val="00B0F0"/>
        </a:solidFill>
      </dgm:spPr>
      <dgm:t>
        <a:bodyPr/>
        <a:lstStyle/>
        <a:p>
          <a:r>
            <a:rPr lang="en-US" dirty="0" smtClean="0">
              <a:solidFill>
                <a:schemeClr val="bg1"/>
              </a:solidFill>
            </a:rPr>
            <a:t>Output</a:t>
          </a:r>
          <a:endParaRPr lang="en-US" dirty="0">
            <a:solidFill>
              <a:schemeClr val="bg1"/>
            </a:solidFill>
          </a:endParaRPr>
        </a:p>
      </dgm:t>
    </dgm:pt>
    <dgm:pt modelId="{DFA3C46B-A5F0-40FD-AD71-316D4C82E34C}" type="parTrans" cxnId="{FD4F093F-3219-4F69-BDE5-0EAB8A02521A}">
      <dgm:prSet/>
      <dgm:spPr/>
      <dgm:t>
        <a:bodyPr/>
        <a:lstStyle/>
        <a:p>
          <a:endParaRPr lang="en-US"/>
        </a:p>
      </dgm:t>
    </dgm:pt>
    <dgm:pt modelId="{56F61FAE-CE08-43A4-90F4-A90FDFE181B7}" type="sibTrans" cxnId="{FD4F093F-3219-4F69-BDE5-0EAB8A02521A}">
      <dgm:prSet/>
      <dgm:spPr>
        <a:solidFill>
          <a:srgbClr val="FFC000"/>
        </a:solidFill>
      </dgm:spPr>
      <dgm:t>
        <a:bodyPr/>
        <a:lstStyle/>
        <a:p>
          <a:endParaRPr lang="en-US" dirty="0"/>
        </a:p>
      </dgm:t>
    </dgm:pt>
    <dgm:pt modelId="{390A453B-6AAC-4526-8BAD-B87C1D9A9A49}">
      <dgm:prSet phldrT="[Text]" custT="1"/>
      <dgm:spPr>
        <a:solidFill>
          <a:srgbClr val="00B050"/>
        </a:solidFill>
      </dgm:spPr>
      <dgm:t>
        <a:bodyPr/>
        <a:lstStyle/>
        <a:p>
          <a:r>
            <a:rPr lang="en-US" sz="1800" dirty="0" smtClean="0"/>
            <a:t>Program</a:t>
          </a:r>
          <a:endParaRPr lang="en-US" sz="1800" dirty="0"/>
        </a:p>
      </dgm:t>
    </dgm:pt>
    <dgm:pt modelId="{3678D956-888C-4635-84ED-B3499B95AA2D}" type="parTrans" cxnId="{B3B51D15-2B85-4875-A81F-B2A5B10B2BC3}">
      <dgm:prSet/>
      <dgm:spPr/>
      <dgm:t>
        <a:bodyPr/>
        <a:lstStyle/>
        <a:p>
          <a:endParaRPr lang="en-US"/>
        </a:p>
      </dgm:t>
    </dgm:pt>
    <dgm:pt modelId="{44453893-2093-4658-9392-FD14E4156360}" type="sibTrans" cxnId="{B3B51D15-2B85-4875-A81F-B2A5B10B2BC3}">
      <dgm:prSet/>
      <dgm:spPr/>
      <dgm:t>
        <a:bodyPr/>
        <a:lstStyle/>
        <a:p>
          <a:endParaRPr lang="en-US"/>
        </a:p>
      </dgm:t>
    </dgm:pt>
    <dgm:pt modelId="{6957ECD9-ACBB-4B41-A082-A25958A1E0BA}" type="pres">
      <dgm:prSet presAssocID="{5F2400F0-367A-4819-AEF4-18BC47DA2EE5}" presName="Name0" presStyleCnt="0">
        <dgm:presLayoutVars>
          <dgm:dir/>
          <dgm:resizeHandles val="exact"/>
        </dgm:presLayoutVars>
      </dgm:prSet>
      <dgm:spPr/>
    </dgm:pt>
    <dgm:pt modelId="{2A840EC3-4D3B-4782-A2D5-20EC2562DD6D}" type="pres">
      <dgm:prSet presAssocID="{5F2400F0-367A-4819-AEF4-18BC47DA2EE5}" presName="vNodes" presStyleCnt="0"/>
      <dgm:spPr/>
    </dgm:pt>
    <dgm:pt modelId="{A415321D-6859-4B7F-8817-B096C3251946}" type="pres">
      <dgm:prSet presAssocID="{FD947BD9-6B7A-45D4-BA7A-F7017AEB26A9}" presName="node" presStyleLbl="node1" presStyleIdx="0" presStyleCnt="3" custLinFactNeighborX="-83885" custLinFactNeighborY="-5362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D0A57CB-30E1-405C-AB1C-1D1A65239D2C}" type="pres">
      <dgm:prSet presAssocID="{2A61BD7F-42EF-4110-B028-E8ED839E93F6}" presName="spacerT" presStyleCnt="0"/>
      <dgm:spPr/>
    </dgm:pt>
    <dgm:pt modelId="{CA372DC0-28D5-4B50-81B3-6A85A171616B}" type="pres">
      <dgm:prSet presAssocID="{2A61BD7F-42EF-4110-B028-E8ED839E93F6}" presName="sibTrans" presStyleLbl="sibTrans2D1" presStyleIdx="0" presStyleCnt="2" custLinFactX="-43580" custLinFactNeighborX="-100000" custLinFactNeighborY="-2"/>
      <dgm:spPr/>
      <dgm:t>
        <a:bodyPr/>
        <a:lstStyle/>
        <a:p>
          <a:endParaRPr lang="en-US"/>
        </a:p>
      </dgm:t>
    </dgm:pt>
    <dgm:pt modelId="{B4308FE2-73AB-43E6-B2D9-16D1BD9EFD67}" type="pres">
      <dgm:prSet presAssocID="{2A61BD7F-42EF-4110-B028-E8ED839E93F6}" presName="spacerB" presStyleCnt="0"/>
      <dgm:spPr/>
    </dgm:pt>
    <dgm:pt modelId="{CF32888E-5995-4E6A-BFCD-98C0DE3A46C1}" type="pres">
      <dgm:prSet presAssocID="{CCAF2E31-A187-4E3F-9993-EA577A9DFD98}" presName="node" presStyleLbl="node1" presStyleIdx="1" presStyleCnt="3" custLinFactNeighborX="-79264" custLinFactNeighborY="18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BD02A3D-F58E-4BDA-BD13-409B4E302B5A}" type="pres">
      <dgm:prSet presAssocID="{5F2400F0-367A-4819-AEF4-18BC47DA2EE5}" presName="sibTransLast" presStyleLbl="sibTrans2D1" presStyleIdx="1" presStyleCnt="2" custScaleX="53003" custScaleY="77039" custLinFactX="-12668" custLinFactNeighborX="-100000" custLinFactNeighborY="5350"/>
      <dgm:spPr/>
      <dgm:t>
        <a:bodyPr/>
        <a:lstStyle/>
        <a:p>
          <a:endParaRPr lang="en-US"/>
        </a:p>
      </dgm:t>
    </dgm:pt>
    <dgm:pt modelId="{E2FE386E-43CF-4AB1-BEDB-CBC0B3322C77}" type="pres">
      <dgm:prSet presAssocID="{5F2400F0-367A-4819-AEF4-18BC47DA2EE5}" presName="connectorText" presStyleLbl="sibTrans2D1" presStyleIdx="1" presStyleCnt="2"/>
      <dgm:spPr/>
      <dgm:t>
        <a:bodyPr/>
        <a:lstStyle/>
        <a:p>
          <a:endParaRPr lang="en-US"/>
        </a:p>
      </dgm:t>
    </dgm:pt>
    <dgm:pt modelId="{948DABD0-4B69-46FA-83F5-767458BDC828}" type="pres">
      <dgm:prSet presAssocID="{5F2400F0-367A-4819-AEF4-18BC47DA2EE5}" presName="lastNode" presStyleLbl="node1" presStyleIdx="2" presStyleCnt="3" custScaleX="64440" custScaleY="47322" custLinFactNeighborX="95479" custLinFactNeighborY="-120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059974E-4E29-46C0-9882-C5DA1D17C309}" type="presOf" srcId="{390A453B-6AAC-4526-8BAD-B87C1D9A9A49}" destId="{948DABD0-4B69-46FA-83F5-767458BDC828}" srcOrd="0" destOrd="0" presId="urn:microsoft.com/office/officeart/2005/8/layout/equation2"/>
    <dgm:cxn modelId="{259825C9-4D79-40D9-979C-4663BF9E5F69}" srcId="{5F2400F0-367A-4819-AEF4-18BC47DA2EE5}" destId="{FD947BD9-6B7A-45D4-BA7A-F7017AEB26A9}" srcOrd="0" destOrd="0" parTransId="{752E341E-940F-4E65-997B-4AD34A8BE60F}" sibTransId="{2A61BD7F-42EF-4110-B028-E8ED839E93F6}"/>
    <dgm:cxn modelId="{FD4F093F-3219-4F69-BDE5-0EAB8A02521A}" srcId="{5F2400F0-367A-4819-AEF4-18BC47DA2EE5}" destId="{CCAF2E31-A187-4E3F-9993-EA577A9DFD98}" srcOrd="1" destOrd="0" parTransId="{DFA3C46B-A5F0-40FD-AD71-316D4C82E34C}" sibTransId="{56F61FAE-CE08-43A4-90F4-A90FDFE181B7}"/>
    <dgm:cxn modelId="{0CAD3BE3-96E4-4EFA-8E99-94639B12C040}" type="presOf" srcId="{CCAF2E31-A187-4E3F-9993-EA577A9DFD98}" destId="{CF32888E-5995-4E6A-BFCD-98C0DE3A46C1}" srcOrd="0" destOrd="0" presId="urn:microsoft.com/office/officeart/2005/8/layout/equation2"/>
    <dgm:cxn modelId="{1FF3D5F1-37AE-4D72-89D8-90277D975C22}" type="presOf" srcId="{56F61FAE-CE08-43A4-90F4-A90FDFE181B7}" destId="{DBD02A3D-F58E-4BDA-BD13-409B4E302B5A}" srcOrd="0" destOrd="0" presId="urn:microsoft.com/office/officeart/2005/8/layout/equation2"/>
    <dgm:cxn modelId="{B3B51D15-2B85-4875-A81F-B2A5B10B2BC3}" srcId="{5F2400F0-367A-4819-AEF4-18BC47DA2EE5}" destId="{390A453B-6AAC-4526-8BAD-B87C1D9A9A49}" srcOrd="2" destOrd="0" parTransId="{3678D956-888C-4635-84ED-B3499B95AA2D}" sibTransId="{44453893-2093-4658-9392-FD14E4156360}"/>
    <dgm:cxn modelId="{CE33D287-8955-464E-BEC6-1585FDBBE1A7}" type="presOf" srcId="{2A61BD7F-42EF-4110-B028-E8ED839E93F6}" destId="{CA372DC0-28D5-4B50-81B3-6A85A171616B}" srcOrd="0" destOrd="0" presId="urn:microsoft.com/office/officeart/2005/8/layout/equation2"/>
    <dgm:cxn modelId="{3B35ECD3-8671-4166-B15C-4C5A9E7880B9}" type="presOf" srcId="{56F61FAE-CE08-43A4-90F4-A90FDFE181B7}" destId="{E2FE386E-43CF-4AB1-BEDB-CBC0B3322C77}" srcOrd="1" destOrd="0" presId="urn:microsoft.com/office/officeart/2005/8/layout/equation2"/>
    <dgm:cxn modelId="{FE874625-3353-4EB8-8106-B3F43108A7E6}" type="presOf" srcId="{FD947BD9-6B7A-45D4-BA7A-F7017AEB26A9}" destId="{A415321D-6859-4B7F-8817-B096C3251946}" srcOrd="0" destOrd="0" presId="urn:microsoft.com/office/officeart/2005/8/layout/equation2"/>
    <dgm:cxn modelId="{7875B0F1-6A8D-4D48-9B97-DAB87FDCCC22}" type="presOf" srcId="{5F2400F0-367A-4819-AEF4-18BC47DA2EE5}" destId="{6957ECD9-ACBB-4B41-A082-A25958A1E0BA}" srcOrd="0" destOrd="0" presId="urn:microsoft.com/office/officeart/2005/8/layout/equation2"/>
    <dgm:cxn modelId="{CE812367-30C1-4AE8-B189-9A907F66E444}" type="presParOf" srcId="{6957ECD9-ACBB-4B41-A082-A25958A1E0BA}" destId="{2A840EC3-4D3B-4782-A2D5-20EC2562DD6D}" srcOrd="0" destOrd="0" presId="urn:microsoft.com/office/officeart/2005/8/layout/equation2"/>
    <dgm:cxn modelId="{76494BE6-985C-4C27-9D83-CBE33FA7FE58}" type="presParOf" srcId="{2A840EC3-4D3B-4782-A2D5-20EC2562DD6D}" destId="{A415321D-6859-4B7F-8817-B096C3251946}" srcOrd="0" destOrd="0" presId="urn:microsoft.com/office/officeart/2005/8/layout/equation2"/>
    <dgm:cxn modelId="{07AE389F-E3B2-4C2A-930B-FF3AFE05BB35}" type="presParOf" srcId="{2A840EC3-4D3B-4782-A2D5-20EC2562DD6D}" destId="{4D0A57CB-30E1-405C-AB1C-1D1A65239D2C}" srcOrd="1" destOrd="0" presId="urn:microsoft.com/office/officeart/2005/8/layout/equation2"/>
    <dgm:cxn modelId="{6AF5E8F6-FFEB-45F0-92D1-26C9B5ABCC35}" type="presParOf" srcId="{2A840EC3-4D3B-4782-A2D5-20EC2562DD6D}" destId="{CA372DC0-28D5-4B50-81B3-6A85A171616B}" srcOrd="2" destOrd="0" presId="urn:microsoft.com/office/officeart/2005/8/layout/equation2"/>
    <dgm:cxn modelId="{04B6FBD2-0CA7-4387-BE86-E811E392CE5A}" type="presParOf" srcId="{2A840EC3-4D3B-4782-A2D5-20EC2562DD6D}" destId="{B4308FE2-73AB-43E6-B2D9-16D1BD9EFD67}" srcOrd="3" destOrd="0" presId="urn:microsoft.com/office/officeart/2005/8/layout/equation2"/>
    <dgm:cxn modelId="{6A709CFB-8FFF-4388-BCFF-A1C702A2263A}" type="presParOf" srcId="{2A840EC3-4D3B-4782-A2D5-20EC2562DD6D}" destId="{CF32888E-5995-4E6A-BFCD-98C0DE3A46C1}" srcOrd="4" destOrd="0" presId="urn:microsoft.com/office/officeart/2005/8/layout/equation2"/>
    <dgm:cxn modelId="{B756B337-52DC-490F-8141-3C3A557346A8}" type="presParOf" srcId="{6957ECD9-ACBB-4B41-A082-A25958A1E0BA}" destId="{DBD02A3D-F58E-4BDA-BD13-409B4E302B5A}" srcOrd="1" destOrd="0" presId="urn:microsoft.com/office/officeart/2005/8/layout/equation2"/>
    <dgm:cxn modelId="{0B8838AC-DC6D-4B75-8D80-C1FE317391DE}" type="presParOf" srcId="{DBD02A3D-F58E-4BDA-BD13-409B4E302B5A}" destId="{E2FE386E-43CF-4AB1-BEDB-CBC0B3322C77}" srcOrd="0" destOrd="0" presId="urn:microsoft.com/office/officeart/2005/8/layout/equation2"/>
    <dgm:cxn modelId="{A5BE7E2B-3A47-4368-87BA-4BEDB640729E}" type="presParOf" srcId="{6957ECD9-ACBB-4B41-A082-A25958A1E0BA}" destId="{948DABD0-4B69-46FA-83F5-767458BDC828}" srcOrd="2" destOrd="0" presId="urn:microsoft.com/office/officeart/2005/8/layout/equation2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415321D-6859-4B7F-8817-B096C3251946}">
      <dsp:nvSpPr>
        <dsp:cNvPr id="0" name=""/>
        <dsp:cNvSpPr/>
      </dsp:nvSpPr>
      <dsp:spPr>
        <a:xfrm>
          <a:off x="401551" y="0"/>
          <a:ext cx="990568" cy="990568"/>
        </a:xfrm>
        <a:prstGeom prst="ellipse">
          <a:avLst/>
        </a:prstGeom>
        <a:solidFill>
          <a:srgbClr val="C0000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Data</a:t>
          </a:r>
          <a:endParaRPr lang="en-US" sz="1500" kern="1200" dirty="0"/>
        </a:p>
      </dsp:txBody>
      <dsp:txXfrm>
        <a:off x="546616" y="145065"/>
        <a:ext cx="700438" cy="700438"/>
      </dsp:txXfrm>
    </dsp:sp>
    <dsp:sp modelId="{CA372DC0-28D5-4B50-81B3-6A85A171616B}">
      <dsp:nvSpPr>
        <dsp:cNvPr id="0" name=""/>
        <dsp:cNvSpPr/>
      </dsp:nvSpPr>
      <dsp:spPr>
        <a:xfrm>
          <a:off x="615599" y="1071633"/>
          <a:ext cx="574529" cy="574529"/>
        </a:xfrm>
        <a:prstGeom prst="mathPlus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900" kern="1200" dirty="0"/>
        </a:p>
      </dsp:txBody>
      <dsp:txXfrm>
        <a:off x="691753" y="1291333"/>
        <a:ext cx="422221" cy="135129"/>
      </dsp:txXfrm>
    </dsp:sp>
    <dsp:sp modelId="{CF32888E-5995-4E6A-BFCD-98C0DE3A46C1}">
      <dsp:nvSpPr>
        <dsp:cNvPr id="0" name=""/>
        <dsp:cNvSpPr/>
      </dsp:nvSpPr>
      <dsp:spPr>
        <a:xfrm>
          <a:off x="447325" y="1726743"/>
          <a:ext cx="990568" cy="990568"/>
        </a:xfrm>
        <a:prstGeom prst="ellipse">
          <a:avLst/>
        </a:prstGeom>
        <a:solidFill>
          <a:srgbClr val="00B0F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>
              <a:solidFill>
                <a:schemeClr val="bg1"/>
              </a:solidFill>
            </a:rPr>
            <a:t>Program</a:t>
          </a:r>
          <a:endParaRPr lang="en-US" sz="1500" kern="1200" dirty="0">
            <a:solidFill>
              <a:schemeClr val="bg1"/>
            </a:solidFill>
          </a:endParaRPr>
        </a:p>
      </dsp:txBody>
      <dsp:txXfrm>
        <a:off x="592390" y="1871808"/>
        <a:ext cx="700438" cy="700438"/>
      </dsp:txXfrm>
    </dsp:sp>
    <dsp:sp modelId="{DBD02A3D-F58E-4BDA-BD13-409B4E302B5A}">
      <dsp:nvSpPr>
        <dsp:cNvPr id="0" name=""/>
        <dsp:cNvSpPr/>
      </dsp:nvSpPr>
      <dsp:spPr>
        <a:xfrm rot="242">
          <a:off x="1267405" y="1216839"/>
          <a:ext cx="635196" cy="283882"/>
        </a:xfrm>
        <a:prstGeom prst="rightArrow">
          <a:avLst>
            <a:gd name="adj1" fmla="val 60000"/>
            <a:gd name="adj2" fmla="val 50000"/>
          </a:avLst>
        </a:prstGeom>
        <a:solidFill>
          <a:srgbClr val="FFC00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kern="1200" dirty="0"/>
        </a:p>
      </dsp:txBody>
      <dsp:txXfrm>
        <a:off x="1267405" y="1273612"/>
        <a:ext cx="550031" cy="170330"/>
      </dsp:txXfrm>
    </dsp:sp>
    <dsp:sp modelId="{948DABD0-4B69-46FA-83F5-767458BDC828}">
      <dsp:nvSpPr>
        <dsp:cNvPr id="0" name=""/>
        <dsp:cNvSpPr/>
      </dsp:nvSpPr>
      <dsp:spPr>
        <a:xfrm>
          <a:off x="3988934" y="948071"/>
          <a:ext cx="1099055" cy="821656"/>
        </a:xfrm>
        <a:prstGeom prst="ellipse">
          <a:avLst/>
        </a:prstGeom>
        <a:solidFill>
          <a:srgbClr val="00B05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Output</a:t>
          </a:r>
          <a:endParaRPr lang="en-US" sz="1900" kern="1200" dirty="0"/>
        </a:p>
      </dsp:txBody>
      <dsp:txXfrm>
        <a:off x="4149887" y="1068400"/>
        <a:ext cx="777149" cy="58099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415321D-6859-4B7F-8817-B096C3251946}">
      <dsp:nvSpPr>
        <dsp:cNvPr id="0" name=""/>
        <dsp:cNvSpPr/>
      </dsp:nvSpPr>
      <dsp:spPr>
        <a:xfrm>
          <a:off x="242905" y="0"/>
          <a:ext cx="1003629" cy="1003629"/>
        </a:xfrm>
        <a:prstGeom prst="ellipse">
          <a:avLst/>
        </a:prstGeom>
        <a:solidFill>
          <a:srgbClr val="C0000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Data</a:t>
          </a:r>
          <a:endParaRPr lang="en-US" sz="1700" kern="1200" dirty="0"/>
        </a:p>
      </dsp:txBody>
      <dsp:txXfrm>
        <a:off x="389883" y="146978"/>
        <a:ext cx="709673" cy="709673"/>
      </dsp:txXfrm>
    </dsp:sp>
    <dsp:sp modelId="{CA372DC0-28D5-4B50-81B3-6A85A171616B}">
      <dsp:nvSpPr>
        <dsp:cNvPr id="0" name=""/>
        <dsp:cNvSpPr/>
      </dsp:nvSpPr>
      <dsp:spPr>
        <a:xfrm>
          <a:off x="459776" y="1086101"/>
          <a:ext cx="582105" cy="582105"/>
        </a:xfrm>
        <a:prstGeom prst="mathPlus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900" kern="1200" dirty="0"/>
        </a:p>
      </dsp:txBody>
      <dsp:txXfrm>
        <a:off x="536934" y="1308698"/>
        <a:ext cx="427789" cy="136911"/>
      </dsp:txXfrm>
    </dsp:sp>
    <dsp:sp modelId="{CF32888E-5995-4E6A-BFCD-98C0DE3A46C1}">
      <dsp:nvSpPr>
        <dsp:cNvPr id="0" name=""/>
        <dsp:cNvSpPr/>
      </dsp:nvSpPr>
      <dsp:spPr>
        <a:xfrm>
          <a:off x="289283" y="1749850"/>
          <a:ext cx="1003629" cy="1003629"/>
        </a:xfrm>
        <a:prstGeom prst="ellipse">
          <a:avLst/>
        </a:prstGeom>
        <a:solidFill>
          <a:srgbClr val="00B0F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>
              <a:solidFill>
                <a:schemeClr val="bg1"/>
              </a:solidFill>
            </a:rPr>
            <a:t>Output</a:t>
          </a:r>
          <a:endParaRPr lang="en-US" sz="1700" kern="1200" dirty="0">
            <a:solidFill>
              <a:schemeClr val="bg1"/>
            </a:solidFill>
          </a:endParaRPr>
        </a:p>
      </dsp:txBody>
      <dsp:txXfrm>
        <a:off x="436261" y="1896828"/>
        <a:ext cx="709673" cy="709673"/>
      </dsp:txXfrm>
    </dsp:sp>
    <dsp:sp modelId="{DBD02A3D-F58E-4BDA-BD13-409B4E302B5A}">
      <dsp:nvSpPr>
        <dsp:cNvPr id="0" name=""/>
        <dsp:cNvSpPr/>
      </dsp:nvSpPr>
      <dsp:spPr>
        <a:xfrm rot="21576642">
          <a:off x="1099360" y="1240677"/>
          <a:ext cx="614876" cy="287625"/>
        </a:xfrm>
        <a:prstGeom prst="rightArrow">
          <a:avLst>
            <a:gd name="adj1" fmla="val 60000"/>
            <a:gd name="adj2" fmla="val 50000"/>
          </a:avLst>
        </a:prstGeom>
        <a:solidFill>
          <a:srgbClr val="FFC00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kern="1200" dirty="0"/>
        </a:p>
      </dsp:txBody>
      <dsp:txXfrm>
        <a:off x="1099361" y="1298495"/>
        <a:ext cx="528589" cy="172575"/>
      </dsp:txXfrm>
    </dsp:sp>
    <dsp:sp modelId="{948DABD0-4B69-46FA-83F5-767458BDC828}">
      <dsp:nvSpPr>
        <dsp:cNvPr id="0" name=""/>
        <dsp:cNvSpPr/>
      </dsp:nvSpPr>
      <dsp:spPr>
        <a:xfrm>
          <a:off x="3775364" y="877970"/>
          <a:ext cx="1293477" cy="949875"/>
        </a:xfrm>
        <a:prstGeom prst="ellipse">
          <a:avLst/>
        </a:prstGeom>
        <a:solidFill>
          <a:srgbClr val="00B05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Program</a:t>
          </a:r>
          <a:endParaRPr lang="en-US" sz="1800" kern="1200" dirty="0"/>
        </a:p>
      </dsp:txBody>
      <dsp:txXfrm>
        <a:off x="3964789" y="1017076"/>
        <a:ext cx="914627" cy="67166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equation2">
  <dgm:title val=""/>
  <dgm:desc val=""/>
  <dgm:catLst>
    <dgm:cat type="relationship" pri="18000"/>
    <dgm:cat type="process" pri="2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linDir" val="fromL"/>
          <dgm:param type="fallback" val="2D"/>
        </dgm:alg>
      </dgm:if>
      <dgm:else name="Name3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ch" ptType="node" func="cnt" op="gte" val="3">
        <dgm:constrLst>
          <dgm:constr type="h" for="des" forName="node" refType="w" fact="0.5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ch" forName="lastNode" op="equ" val="65"/>
          <dgm:constr type="primFontSz" for="des" forName="node" op="equ" val="65"/>
          <dgm:constr type="primFontSz" for="des" forName="sibTrans" val="55"/>
          <dgm:constr type="primFontSz" for="des" forName="sibTrans" refType="primFontSz" refFor="des" refForName="node" op="lte" fact="0.8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if>
      <dgm:else name="Name6">
        <dgm:constrLst>
          <dgm:constr type="h" for="des" forName="node" refType="w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des" forName="node" val="65"/>
          <dgm:constr type="primFontSz" for="ch" forName="lastNode" refType="primFontSz" refFor="des" refForName="node" op="equ"/>
          <dgm:constr type="primFontSz" for="des" forName="sibTrans" val="55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else>
    </dgm:choose>
    <dgm:ruleLst/>
    <dgm:choose name="Name7">
      <dgm:if name="Name8" axis="ch" ptType="node" func="cnt" op="gte" val="1">
        <dgm:layoutNode name="vNodes">
          <dgm:alg type="lin">
            <dgm:param type="linDir" val="fromT"/>
            <dgm:param type="fallback" val="2D"/>
          </dgm:alg>
          <dgm:shape xmlns:r="http://schemas.openxmlformats.org/officeDocument/2006/relationships" r:blip="">
            <dgm:adjLst/>
          </dgm:shape>
          <dgm:presOf/>
          <dgm:constrLst/>
          <dgm:ruleLst/>
          <dgm:forEach name="Name9" axis="ch" ptType="node">
            <dgm:choose name="Name10">
              <dgm:if name="Name11" axis="self" func="revPos" op="neq" val="1">
                <dgm:layoutNode name="node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  <dgm:choose name="Name12">
                  <dgm:if name="Name13" axis="self" ptType="node" func="revPos" op="gt" val="2">
                    <dgm:forEach name="sibTransForEach" axis="followSib" ptType="sibTrans" cnt="1">
                      <dgm:layoutNode name="spacerT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  <dgm:layoutNode name="sibTrans">
                        <dgm:alg type="tx"/>
                        <dgm:shape xmlns:r="http://schemas.openxmlformats.org/officeDocument/2006/relationships" type="mathPlus" r:blip="">
                          <dgm:adjLst/>
                        </dgm:shape>
                        <dgm:presOf axis="self"/>
                        <dgm:constrLst>
                          <dgm:constr type="h" refType="w"/>
                          <dgm:constr type="lMarg"/>
                          <dgm:constr type="rMarg"/>
                          <dgm:constr type="tMarg"/>
                          <dgm:constr type="bMarg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spacerB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</dgm:forEach>
                  </dgm:if>
                  <dgm:else name="Name14"/>
                </dgm:choose>
              </dgm:if>
              <dgm:else name="Name15"/>
            </dgm:choose>
          </dgm:forEach>
        </dgm:layoutNode>
        <dgm:choose name="Name16">
          <dgm:if name="Name17" axis="ch" ptType="node" func="cnt" op="gt" val="1">
            <dgm:layoutNode name="sibTransLast">
              <dgm:alg type="conn">
                <dgm:param type="begPts" val="auto"/>
                <dgm:param type="endPts" val="auto"/>
                <dgm:param type="srcNode" val="vNodes"/>
                <dgm:param type="dstNode" val="lastNode"/>
              </dgm:alg>
              <dgm:shape xmlns:r="http://schemas.openxmlformats.org/officeDocument/2006/relationships" type="conn" r:blip="">
                <dgm:adjLst/>
              </dgm:shape>
              <dgm:presOf axis="ch" ptType="sibTrans" st="-1" cnt="1"/>
              <dgm:constrLst>
                <dgm:constr type="h" refType="w" fact="0.62"/>
                <dgm:constr type="connDist"/>
                <dgm:constr type="begPad" refType="connDist" fact="0.25"/>
                <dgm:constr type="endPad" refType="connDist" fact="0.22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ch desOrSelf" ptType="sibTrans sibTrans" st="-1 1" cnt="1 0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if>
          <dgm:else name="Name18"/>
        </dgm:choose>
        <dgm:layoutNode name="lastNode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ellipse" r:blip="">
            <dgm:adjLst/>
          </dgm:shape>
          <dgm:presOf axis="ch desOrSelf" ptType="node node" st="-1 1" cnt="1 0"/>
          <dgm:constrLst>
            <dgm:constr type="h" refType="w"/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</dgm:if>
      <dgm:else name="Name19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equation2">
  <dgm:title val=""/>
  <dgm:desc val=""/>
  <dgm:catLst>
    <dgm:cat type="relationship" pri="18000"/>
    <dgm:cat type="process" pri="2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linDir" val="fromL"/>
          <dgm:param type="fallback" val="2D"/>
        </dgm:alg>
      </dgm:if>
      <dgm:else name="Name3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ch" ptType="node" func="cnt" op="gte" val="3">
        <dgm:constrLst>
          <dgm:constr type="h" for="des" forName="node" refType="w" fact="0.5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ch" forName="lastNode" op="equ" val="65"/>
          <dgm:constr type="primFontSz" for="des" forName="node" op="equ" val="65"/>
          <dgm:constr type="primFontSz" for="des" forName="sibTrans" val="55"/>
          <dgm:constr type="primFontSz" for="des" forName="sibTrans" refType="primFontSz" refFor="des" refForName="node" op="lte" fact="0.8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if>
      <dgm:else name="Name6">
        <dgm:constrLst>
          <dgm:constr type="h" for="des" forName="node" refType="w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des" forName="node" val="65"/>
          <dgm:constr type="primFontSz" for="ch" forName="lastNode" refType="primFontSz" refFor="des" refForName="node" op="equ"/>
          <dgm:constr type="primFontSz" for="des" forName="sibTrans" val="55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else>
    </dgm:choose>
    <dgm:ruleLst/>
    <dgm:choose name="Name7">
      <dgm:if name="Name8" axis="ch" ptType="node" func="cnt" op="gte" val="1">
        <dgm:layoutNode name="vNodes">
          <dgm:alg type="lin">
            <dgm:param type="linDir" val="fromT"/>
            <dgm:param type="fallback" val="2D"/>
          </dgm:alg>
          <dgm:shape xmlns:r="http://schemas.openxmlformats.org/officeDocument/2006/relationships" r:blip="">
            <dgm:adjLst/>
          </dgm:shape>
          <dgm:presOf/>
          <dgm:constrLst/>
          <dgm:ruleLst/>
          <dgm:forEach name="Name9" axis="ch" ptType="node">
            <dgm:choose name="Name10">
              <dgm:if name="Name11" axis="self" func="revPos" op="neq" val="1">
                <dgm:layoutNode name="node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  <dgm:choose name="Name12">
                  <dgm:if name="Name13" axis="self" ptType="node" func="revPos" op="gt" val="2">
                    <dgm:forEach name="sibTransForEach" axis="followSib" ptType="sibTrans" cnt="1">
                      <dgm:layoutNode name="spacerT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  <dgm:layoutNode name="sibTrans">
                        <dgm:alg type="tx"/>
                        <dgm:shape xmlns:r="http://schemas.openxmlformats.org/officeDocument/2006/relationships" type="mathPlus" r:blip="">
                          <dgm:adjLst/>
                        </dgm:shape>
                        <dgm:presOf axis="self"/>
                        <dgm:constrLst>
                          <dgm:constr type="h" refType="w"/>
                          <dgm:constr type="lMarg"/>
                          <dgm:constr type="rMarg"/>
                          <dgm:constr type="tMarg"/>
                          <dgm:constr type="bMarg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spacerB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</dgm:forEach>
                  </dgm:if>
                  <dgm:else name="Name14"/>
                </dgm:choose>
              </dgm:if>
              <dgm:else name="Name15"/>
            </dgm:choose>
          </dgm:forEach>
        </dgm:layoutNode>
        <dgm:choose name="Name16">
          <dgm:if name="Name17" axis="ch" ptType="node" func="cnt" op="gt" val="1">
            <dgm:layoutNode name="sibTransLast">
              <dgm:alg type="conn">
                <dgm:param type="begPts" val="auto"/>
                <dgm:param type="endPts" val="auto"/>
                <dgm:param type="srcNode" val="vNodes"/>
                <dgm:param type="dstNode" val="lastNode"/>
              </dgm:alg>
              <dgm:shape xmlns:r="http://schemas.openxmlformats.org/officeDocument/2006/relationships" type="conn" r:blip="">
                <dgm:adjLst/>
              </dgm:shape>
              <dgm:presOf axis="ch" ptType="sibTrans" st="-1" cnt="1"/>
              <dgm:constrLst>
                <dgm:constr type="h" refType="w" fact="0.62"/>
                <dgm:constr type="connDist"/>
                <dgm:constr type="begPad" refType="connDist" fact="0.25"/>
                <dgm:constr type="endPad" refType="connDist" fact="0.22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ch desOrSelf" ptType="sibTrans sibTrans" st="-1 1" cnt="1 0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if>
          <dgm:else name="Name18"/>
        </dgm:choose>
        <dgm:layoutNode name="lastNode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ellipse" r:blip="">
            <dgm:adjLst/>
          </dgm:shape>
          <dgm:presOf axis="ch desOrSelf" ptType="node node" st="-1 1" cnt="1 0"/>
          <dgm:constrLst>
            <dgm:constr type="h" refType="w"/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</dgm:if>
      <dgm:else name="Name19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4FEC57-6F76-4D9A-BEBF-4431325DB260}" type="datetimeFigureOut">
              <a:rPr lang="en-US" smtClean="0"/>
              <a:t>11/21/2019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849CEA-452E-49F3-92ED-210B64DD3C6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80220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49CEA-452E-49F3-92ED-210B64DD3C6C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04049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49CEA-452E-49F3-92ED-210B64DD3C6C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37965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US" b="0" dirty="0" smtClean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49CEA-452E-49F3-92ED-210B64DD3C6C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70248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49CEA-452E-49F3-92ED-210B64DD3C6C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96149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49CEA-452E-49F3-92ED-210B64DD3C6C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3386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49CEA-452E-49F3-92ED-210B64DD3C6C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49670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49CEA-452E-49F3-92ED-210B64DD3C6C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30061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49CEA-452E-49F3-92ED-210B64DD3C6C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53414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49CEA-452E-49F3-92ED-210B64DD3C6C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54678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49CEA-452E-49F3-92ED-210B64DD3C6C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589512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US" b="0" dirty="0" smtClean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49CEA-452E-49F3-92ED-210B64DD3C6C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37248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49CEA-452E-49F3-92ED-210B64DD3C6C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814600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49CEA-452E-49F3-92ED-210B64DD3C6C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938972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49CEA-452E-49F3-92ED-210B64DD3C6C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30454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49CEA-452E-49F3-92ED-210B64DD3C6C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439198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49CEA-452E-49F3-92ED-210B64DD3C6C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333146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49CEA-452E-49F3-92ED-210B64DD3C6C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975943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49CEA-452E-49F3-92ED-210B64DD3C6C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617689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49CEA-452E-49F3-92ED-210B64DD3C6C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546964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49CEA-452E-49F3-92ED-210B64DD3C6C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785041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49CEA-452E-49F3-92ED-210B64DD3C6C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197852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US" b="0" dirty="0" smtClean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49CEA-452E-49F3-92ED-210B64DD3C6C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75011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49CEA-452E-49F3-92ED-210B64DD3C6C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1955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49CEA-452E-49F3-92ED-210B64DD3C6C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307848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49CEA-452E-49F3-92ED-210B64DD3C6C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72651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49CEA-452E-49F3-92ED-210B64DD3C6C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68274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49CEA-452E-49F3-92ED-210B64DD3C6C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07317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49CEA-452E-49F3-92ED-210B64DD3C6C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9404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49CEA-452E-49F3-92ED-210B64DD3C6C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34813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49CEA-452E-49F3-92ED-210B64DD3C6C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28584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49CEA-452E-49F3-92ED-210B64DD3C6C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3191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86695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13929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30395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64241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75785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81126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11/21/2019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88831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11/21/2019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74972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11/21/2019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66408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smtClean="0"/>
              <a:t>11/21/2019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44404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95495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11/21/2019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735989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8" r:id="rId1"/>
    <p:sldLayoutId id="2147483719" r:id="rId2"/>
    <p:sldLayoutId id="2147483720" r:id="rId3"/>
    <p:sldLayoutId id="2147483721" r:id="rId4"/>
    <p:sldLayoutId id="2147483722" r:id="rId5"/>
    <p:sldLayoutId id="2147483723" r:id="rId6"/>
    <p:sldLayoutId id="2147483724" r:id="rId7"/>
    <p:sldLayoutId id="2147483725" r:id="rId8"/>
    <p:sldLayoutId id="2147483726" r:id="rId9"/>
    <p:sldLayoutId id="2147483727" r:id="rId10"/>
    <p:sldLayoutId id="2147483728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quora.com/What-are-prerequisites-to-start-learning-machine-learning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quora.com/What-are-prerequisites-to-start-learning-machine-learning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dotnet/machine-learning/tutorials/sentiment-analysis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web.stanford.edu/class/archive/cs/cs109/cs109.1166/problem12.html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dotnet/machinelearning/blob/master/docs/code/MlNetCookBook.md" TargetMode="External"/><Relationship Id="rId3" Type="http://schemas.openxmlformats.org/officeDocument/2006/relationships/hyperlink" Target="https://dotnet.microsoft.com/apps/machinelearning-ai/ml-dotnet" TargetMode="External"/><Relationship Id="rId7" Type="http://schemas.openxmlformats.org/officeDocument/2006/relationships/hyperlink" Target="https://www.youtube.com/watch?v=nnV-1q-z9uE" TargetMode="External"/><Relationship Id="rId12" Type="http://schemas.openxmlformats.org/officeDocument/2006/relationships/hyperlink" Target="https://www.youtube.com/watch?v=zy7Y9CHji2k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Tak-Au/Photo-Search" TargetMode="External"/><Relationship Id="rId11" Type="http://schemas.openxmlformats.org/officeDocument/2006/relationships/hyperlink" Target="https://www.youtube.com/watch?v=dojO4zEL9sg" TargetMode="External"/><Relationship Id="rId5" Type="http://schemas.openxmlformats.org/officeDocument/2006/relationships/hyperlink" Target="https://onnx.ai/" TargetMode="External"/><Relationship Id="rId10" Type="http://schemas.openxmlformats.org/officeDocument/2006/relationships/hyperlink" Target="https://rubikscode.net/2019/02/18/ultimate-guide-to-machine-learning-with-ml-net/" TargetMode="External"/><Relationship Id="rId4" Type="http://schemas.openxmlformats.org/officeDocument/2006/relationships/hyperlink" Target="https://devblogs.microsoft.com/cesardelatorre/what-is-ml-net-1-0-machine-learning-for-net/" TargetMode="External"/><Relationship Id="rId9" Type="http://schemas.openxmlformats.org/officeDocument/2006/relationships/hyperlink" Target="http://luisquintanilla.me/2018/08/21/serverless-machine-learning-mlnet-azure-functions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insights.dice.com/2019/10/24/tiobe-top-eight-top-ten-open/" TargetMode="Externa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hyperlink" Target="https://in.linkedin.com/in/praveenraghuvanshi" TargetMode="External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hyperlink" Target="https://github.com/praveenraghuvanshi1512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quora.com/What-are-prerequisites-to-start-learning-machine-learning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quora.com/What-are-prerequisites-to-start-learning-machine-learning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quora.com/What-are-prerequisites-to-start-learning-machine-learning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1516578" y="750814"/>
            <a:ext cx="8437914" cy="1059873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Machine Learning with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2114" y="3951514"/>
            <a:ext cx="8392886" cy="426048"/>
          </a:xfrm>
        </p:spPr>
        <p:txBody>
          <a:bodyPr>
            <a:normAutofit/>
          </a:bodyPr>
          <a:lstStyle/>
          <a:p>
            <a:r>
              <a:rPr lang="en-US" dirty="0" smtClean="0"/>
              <a:t>A Machine learning framework from Microsoft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811589" y="5582194"/>
            <a:ext cx="33921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Praveen Raghuvanshi</a:t>
            </a:r>
            <a:endParaRPr lang="en-US" sz="2800" dirty="0"/>
          </a:p>
        </p:txBody>
      </p:sp>
      <p:pic>
        <p:nvPicPr>
          <p:cNvPr id="1026" name="Picture 2" descr="Image result for ML.Net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5340" y="2087235"/>
            <a:ext cx="1837805" cy="1837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8251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Learning</a:t>
            </a:r>
            <a:endParaRPr lang="en-US" dirty="0"/>
          </a:p>
        </p:txBody>
      </p:sp>
      <p:pic>
        <p:nvPicPr>
          <p:cNvPr id="6146" name="Picture 2" descr="https://qphs.fs.quoracdn.net/main-qimg-6d3119564a8881cce9f26f60beddaca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8920" y="1862051"/>
            <a:ext cx="8295120" cy="4445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481447" y="6451689"/>
            <a:ext cx="961851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>
                <a:hlinkClick r:id="rId4"/>
              </a:rPr>
              <a:t>Intellipaat</a:t>
            </a:r>
            <a:r>
              <a:rPr lang="en-US" dirty="0" smtClean="0">
                <a:hlinkClick r:id="rId4"/>
              </a:rPr>
              <a:t>: https</a:t>
            </a:r>
            <a:r>
              <a:rPr lang="en-US" dirty="0">
                <a:hlinkClick r:id="rId4"/>
              </a:rPr>
              <a:t>://www.quora.com/What-are-prerequisites-to-start-learning-machine-learning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3768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Learning</a:t>
            </a:r>
            <a:endParaRPr lang="en-US" dirty="0"/>
          </a:p>
        </p:txBody>
      </p:sp>
      <p:pic>
        <p:nvPicPr>
          <p:cNvPr id="7170" name="Picture 2" descr="https://qphs.fs.quoracdn.net/main-qimg-efd26b4fcdc5cf384d23de53a102095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858" y="2262763"/>
            <a:ext cx="11561244" cy="3473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481447" y="6451689"/>
            <a:ext cx="961851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>
                <a:hlinkClick r:id="rId3"/>
              </a:rPr>
              <a:t>Intellpaat</a:t>
            </a:r>
            <a:r>
              <a:rPr lang="en-US" dirty="0" smtClean="0">
                <a:hlinkClick r:id="rId3"/>
              </a:rPr>
              <a:t>: https</a:t>
            </a:r>
            <a:r>
              <a:rPr lang="en-US" dirty="0">
                <a:hlinkClick r:id="rId3"/>
              </a:rPr>
              <a:t>://www.quora.com/What-are-prerequisites-to-start-learning-machine-learning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094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7"/>
            <a:ext cx="9906000" cy="834536"/>
          </a:xfrm>
        </p:spPr>
        <p:txBody>
          <a:bodyPr/>
          <a:lstStyle/>
          <a:p>
            <a:r>
              <a:rPr lang="en-US" dirty="0" smtClean="0"/>
              <a:t>Machine learning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3331661"/>
            <a:ext cx="3360719" cy="550967"/>
          </a:xfrm>
        </p:spPr>
        <p:txBody>
          <a:bodyPr>
            <a:normAutofit fontScale="92500"/>
          </a:bodyPr>
          <a:lstStyle/>
          <a:p>
            <a:r>
              <a:rPr lang="en-US" b="1" dirty="0" smtClean="0"/>
              <a:t>Traditional Programming</a:t>
            </a:r>
            <a:endParaRPr lang="en-US" b="1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002660299"/>
              </p:ext>
            </p:extLst>
          </p:nvPr>
        </p:nvGraphicFramePr>
        <p:xfrm>
          <a:off x="870857" y="3745302"/>
          <a:ext cx="5148943" cy="2717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909357" y="3331180"/>
            <a:ext cx="2405735" cy="550967"/>
          </a:xfrm>
        </p:spPr>
        <p:txBody>
          <a:bodyPr/>
          <a:lstStyle/>
          <a:p>
            <a:r>
              <a:rPr lang="en-US" b="1" dirty="0" smtClean="0"/>
              <a:t>Machine learning</a:t>
            </a:r>
            <a:endParaRPr lang="en-US" b="1" dirty="0"/>
          </a:p>
        </p:txBody>
      </p:sp>
      <p:sp>
        <p:nvSpPr>
          <p:cNvPr id="9" name="Content Placeholder 2"/>
          <p:cNvSpPr>
            <a:spLocks noGrp="1"/>
          </p:cNvSpPr>
          <p:nvPr>
            <p:ph sz="quarter" idx="4"/>
          </p:nvPr>
        </p:nvSpPr>
        <p:spPr>
          <a:xfrm>
            <a:off x="870857" y="2066392"/>
            <a:ext cx="11277601" cy="1464106"/>
          </a:xfrm>
        </p:spPr>
        <p:txBody>
          <a:bodyPr>
            <a:normAutofit fontScale="325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9600" dirty="0" smtClean="0"/>
              <a:t>Machine </a:t>
            </a:r>
            <a:r>
              <a:rPr lang="en-US" sz="9600" dirty="0"/>
              <a:t>learning is getting computers to program themselves. 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9600" dirty="0"/>
              <a:t>If programming is </a:t>
            </a:r>
            <a:r>
              <a:rPr lang="en-US" sz="9600" dirty="0" smtClean="0"/>
              <a:t>automation, then machine </a:t>
            </a:r>
            <a:r>
              <a:rPr lang="en-US" sz="9600" dirty="0"/>
              <a:t>learning is automating the process of automation</a:t>
            </a:r>
          </a:p>
        </p:txBody>
      </p:sp>
      <p:graphicFrame>
        <p:nvGraphicFramePr>
          <p:cNvPr id="13" name="Content Placeholder 6"/>
          <p:cNvGraphicFramePr>
            <a:graphicFrameLocks noGrp="1"/>
          </p:cNvGraphicFramePr>
          <p:nvPr>
            <p:ph sz="half" idx="4294967295"/>
            <p:extLst>
              <p:ext uri="{D42A27DB-BD31-4B8C-83A1-F6EECF244321}">
                <p14:modId xmlns:p14="http://schemas.microsoft.com/office/powerpoint/2010/main" val="1718771259"/>
              </p:ext>
            </p:extLst>
          </p:nvPr>
        </p:nvGraphicFramePr>
        <p:xfrm>
          <a:off x="7123113" y="3760788"/>
          <a:ext cx="5068887" cy="27543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4" name="Rounded Rectangle 3"/>
          <p:cNvSpPr/>
          <p:nvPr/>
        </p:nvSpPr>
        <p:spPr>
          <a:xfrm>
            <a:off x="2795416" y="4598790"/>
            <a:ext cx="1237322" cy="9378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Computer</a:t>
            </a:r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4106893" y="4962207"/>
            <a:ext cx="623844" cy="283983"/>
            <a:chOff x="1081127" y="1216903"/>
            <a:chExt cx="591064" cy="283983"/>
          </a:xfrm>
          <a:solidFill>
            <a:srgbClr val="FFC000"/>
          </a:solidFill>
        </p:grpSpPr>
        <p:sp>
          <p:nvSpPr>
            <p:cNvPr id="11" name="Right Arrow 10"/>
            <p:cNvSpPr/>
            <p:nvPr/>
          </p:nvSpPr>
          <p:spPr>
            <a:xfrm rot="1">
              <a:off x="1081127" y="1216903"/>
              <a:ext cx="591064" cy="283983"/>
            </a:xfrm>
            <a:prstGeom prst="rightArrow">
              <a:avLst>
                <a:gd name="adj1" fmla="val 60000"/>
                <a:gd name="adj2" fmla="val 50000"/>
              </a:avLst>
            </a:prstGeom>
            <a:grpFill/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-19197957"/>
                <a:satOff val="14879"/>
                <a:lumOff val="392"/>
                <a:alphaOff val="0"/>
              </a:schemeClr>
            </a:fillRef>
            <a:effectRef idx="0">
              <a:schemeClr val="accent4">
                <a:hueOff val="-19197957"/>
                <a:satOff val="14879"/>
                <a:lumOff val="392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2" name="Right Arrow 4"/>
            <p:cNvSpPr txBox="1"/>
            <p:nvPr/>
          </p:nvSpPr>
          <p:spPr>
            <a:xfrm rot="1">
              <a:off x="1081127" y="1273700"/>
              <a:ext cx="505869" cy="170389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200" kern="1200" dirty="0"/>
            </a:p>
          </p:txBody>
        </p:sp>
      </p:grpSp>
      <p:sp>
        <p:nvSpPr>
          <p:cNvPr id="14" name="Rounded Rectangle 13"/>
          <p:cNvSpPr/>
          <p:nvPr/>
        </p:nvSpPr>
        <p:spPr>
          <a:xfrm>
            <a:off x="8923517" y="4635274"/>
            <a:ext cx="1256873" cy="9378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Computer</a:t>
            </a:r>
            <a:endParaRPr lang="en-US" dirty="0"/>
          </a:p>
        </p:txBody>
      </p:sp>
      <p:grpSp>
        <p:nvGrpSpPr>
          <p:cNvPr id="15" name="Group 14"/>
          <p:cNvGrpSpPr/>
          <p:nvPr/>
        </p:nvGrpSpPr>
        <p:grpSpPr>
          <a:xfrm>
            <a:off x="10299599" y="5019003"/>
            <a:ext cx="591064" cy="283983"/>
            <a:chOff x="1081127" y="1216903"/>
            <a:chExt cx="591064" cy="283983"/>
          </a:xfrm>
          <a:solidFill>
            <a:srgbClr val="FFC000"/>
          </a:solidFill>
        </p:grpSpPr>
        <p:sp>
          <p:nvSpPr>
            <p:cNvPr id="16" name="Right Arrow 15"/>
            <p:cNvSpPr/>
            <p:nvPr/>
          </p:nvSpPr>
          <p:spPr>
            <a:xfrm rot="1">
              <a:off x="1081127" y="1216903"/>
              <a:ext cx="591064" cy="283983"/>
            </a:xfrm>
            <a:prstGeom prst="rightArrow">
              <a:avLst>
                <a:gd name="adj1" fmla="val 60000"/>
                <a:gd name="adj2" fmla="val 50000"/>
              </a:avLst>
            </a:prstGeom>
            <a:grpFill/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-19197957"/>
                <a:satOff val="14879"/>
                <a:lumOff val="392"/>
                <a:alphaOff val="0"/>
              </a:schemeClr>
            </a:fillRef>
            <a:effectRef idx="0">
              <a:schemeClr val="accent4">
                <a:hueOff val="-19197957"/>
                <a:satOff val="14879"/>
                <a:lumOff val="392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" name="Right Arrow 4"/>
            <p:cNvSpPr txBox="1"/>
            <p:nvPr/>
          </p:nvSpPr>
          <p:spPr>
            <a:xfrm rot="1">
              <a:off x="1081127" y="1273700"/>
              <a:ext cx="505869" cy="170389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2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643636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Pre-Requisites of ML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2249487"/>
            <a:ext cx="6469879" cy="2400890"/>
          </a:xfrm>
        </p:spPr>
        <p:txBody>
          <a:bodyPr>
            <a:normAutofit fontScale="77500" lnSpcReduction="20000"/>
          </a:bodyPr>
          <a:lstStyle/>
          <a:p>
            <a:pPr lvl="1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/>
              <a:t>A Pattern should exist</a:t>
            </a:r>
          </a:p>
          <a:p>
            <a:pPr lvl="1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/>
              <a:t>Mathematical model / algorithm is unknown</a:t>
            </a:r>
          </a:p>
          <a:p>
            <a:pPr lvl="1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/>
              <a:t>Lots of data</a:t>
            </a:r>
          </a:p>
          <a:p>
            <a:pPr fontAlgn="base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031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Machine Learning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2" y="2249486"/>
            <a:ext cx="9905999" cy="4177439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876800" y="2368730"/>
            <a:ext cx="1445623" cy="84473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Machine </a:t>
            </a:r>
          </a:p>
          <a:p>
            <a:pPr algn="ctr"/>
            <a:r>
              <a:rPr lang="en-US" dirty="0" smtClean="0"/>
              <a:t>Learning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647406" y="3740330"/>
            <a:ext cx="1332411" cy="844731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Supervised</a:t>
            </a:r>
          </a:p>
          <a:p>
            <a:pPr algn="ctr"/>
            <a:r>
              <a:rPr lang="en-US" dirty="0" smtClean="0"/>
              <a:t>(Task based) </a:t>
            </a:r>
          </a:p>
        </p:txBody>
      </p:sp>
      <p:sp>
        <p:nvSpPr>
          <p:cNvPr id="8" name="Rectangle 7"/>
          <p:cNvSpPr/>
          <p:nvPr/>
        </p:nvSpPr>
        <p:spPr>
          <a:xfrm>
            <a:off x="4815837" y="3740330"/>
            <a:ext cx="1571897" cy="844731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Unsupervised</a:t>
            </a:r>
          </a:p>
          <a:p>
            <a:pPr algn="ctr"/>
            <a:r>
              <a:rPr lang="en-US" dirty="0" smtClean="0"/>
              <a:t>(Data Driven)</a:t>
            </a:r>
          </a:p>
        </p:txBody>
      </p:sp>
      <p:sp>
        <p:nvSpPr>
          <p:cNvPr id="9" name="Rectangle 8"/>
          <p:cNvSpPr/>
          <p:nvPr/>
        </p:nvSpPr>
        <p:spPr>
          <a:xfrm>
            <a:off x="7176156" y="3740329"/>
            <a:ext cx="2883829" cy="844731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Reinforcement</a:t>
            </a:r>
          </a:p>
          <a:p>
            <a:pPr algn="ctr"/>
            <a:r>
              <a:rPr lang="en-US" dirty="0" smtClean="0"/>
              <a:t>(Algorithms learns to react to an environment)</a:t>
            </a:r>
            <a:endParaRPr lang="en-US" dirty="0"/>
          </a:p>
        </p:txBody>
      </p:sp>
      <p:cxnSp>
        <p:nvCxnSpPr>
          <p:cNvPr id="14" name="Straight Arrow Connector 13"/>
          <p:cNvCxnSpPr>
            <a:stCxn id="6" idx="2"/>
            <a:endCxn id="6" idx="2"/>
          </p:cNvCxnSpPr>
          <p:nvPr/>
        </p:nvCxnSpPr>
        <p:spPr>
          <a:xfrm>
            <a:off x="5599612" y="3213461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endCxn id="8" idx="0"/>
          </p:cNvCxnSpPr>
          <p:nvPr/>
        </p:nvCxnSpPr>
        <p:spPr>
          <a:xfrm>
            <a:off x="5599611" y="3213461"/>
            <a:ext cx="2175" cy="5268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/>
          <p:cNvCxnSpPr/>
          <p:nvPr/>
        </p:nvCxnSpPr>
        <p:spPr>
          <a:xfrm>
            <a:off x="3234466" y="3365860"/>
            <a:ext cx="2355494" cy="1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>
            <a:off x="3215640" y="3365860"/>
            <a:ext cx="18826" cy="3744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/>
          <p:nvPr/>
        </p:nvCxnSpPr>
        <p:spPr>
          <a:xfrm>
            <a:off x="5589960" y="3365859"/>
            <a:ext cx="2355494" cy="1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8324027" y="3365859"/>
            <a:ext cx="1" cy="3744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1497874" y="5373192"/>
            <a:ext cx="1424147" cy="844731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Classification </a:t>
            </a:r>
          </a:p>
        </p:txBody>
      </p:sp>
      <p:sp>
        <p:nvSpPr>
          <p:cNvPr id="30" name="Rectangle 29"/>
          <p:cNvSpPr/>
          <p:nvPr/>
        </p:nvSpPr>
        <p:spPr>
          <a:xfrm>
            <a:off x="3452949" y="5368835"/>
            <a:ext cx="1249680" cy="844731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Regression </a:t>
            </a:r>
          </a:p>
        </p:txBody>
      </p:sp>
      <p:cxnSp>
        <p:nvCxnSpPr>
          <p:cNvPr id="34" name="Straight Arrow Connector 33"/>
          <p:cNvCxnSpPr/>
          <p:nvPr/>
        </p:nvCxnSpPr>
        <p:spPr>
          <a:xfrm flipH="1">
            <a:off x="2201239" y="5007429"/>
            <a:ext cx="2030" cy="3657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H="1">
            <a:off x="3979818" y="5007429"/>
            <a:ext cx="2030" cy="3657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2201239" y="5007429"/>
            <a:ext cx="177857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H="1">
            <a:off x="3225054" y="4585060"/>
            <a:ext cx="9412" cy="4223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/>
          <p:cNvSpPr/>
          <p:nvPr/>
        </p:nvSpPr>
        <p:spPr>
          <a:xfrm>
            <a:off x="4974771" y="5342714"/>
            <a:ext cx="1249680" cy="844731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Clustering </a:t>
            </a:r>
          </a:p>
        </p:txBody>
      </p:sp>
      <p:cxnSp>
        <p:nvCxnSpPr>
          <p:cNvPr id="43" name="Straight Arrow Connector 42"/>
          <p:cNvCxnSpPr>
            <a:stCxn id="8" idx="2"/>
            <a:endCxn id="41" idx="0"/>
          </p:cNvCxnSpPr>
          <p:nvPr/>
        </p:nvCxnSpPr>
        <p:spPr>
          <a:xfrm flipH="1">
            <a:off x="5599611" y="4585061"/>
            <a:ext cx="2175" cy="7576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7945454" y="3365859"/>
            <a:ext cx="37857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3884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 it A or B?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249486"/>
            <a:ext cx="6888480" cy="2453143"/>
          </a:xfrm>
        </p:spPr>
        <p:txBody>
          <a:bodyPr>
            <a:normAutofit fontScale="70000" lnSpcReduction="20000"/>
          </a:bodyPr>
          <a:lstStyle/>
          <a:p>
            <a:pPr lvl="1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b="1" dirty="0"/>
              <a:t>Classification</a:t>
            </a:r>
            <a:r>
              <a:rPr lang="en-US" sz="3200" dirty="0"/>
              <a:t> Algorithm</a:t>
            </a:r>
          </a:p>
          <a:p>
            <a:pPr lvl="1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/>
              <a:t>Will this tire fail in the next 1,000 miles : Yes or No ?</a:t>
            </a:r>
          </a:p>
          <a:p>
            <a:pPr lvl="1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/>
              <a:t>Which brings in more customers: a $5 coupon or a 25% discount ?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3061" y="2249485"/>
            <a:ext cx="3170631" cy="2766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284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much? How many?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249486"/>
            <a:ext cx="6844348" cy="2453143"/>
          </a:xfrm>
        </p:spPr>
        <p:txBody>
          <a:bodyPr>
            <a:normAutofit/>
          </a:bodyPr>
          <a:lstStyle/>
          <a:p>
            <a:pPr lvl="1" fontAlgn="base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200" b="1" dirty="0"/>
              <a:t>Regression</a:t>
            </a:r>
            <a:r>
              <a:rPr lang="en-US" sz="2200" dirty="0"/>
              <a:t> Algorithm</a:t>
            </a:r>
          </a:p>
          <a:p>
            <a:pPr lvl="1" fontAlgn="base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What will the temperature be next Tuesday?</a:t>
            </a:r>
          </a:p>
          <a:p>
            <a:pPr lvl="1" fontAlgn="base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What will my fourth quarter sales be?</a:t>
            </a:r>
          </a:p>
          <a:p>
            <a:pPr lvl="1" fontAlgn="base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They help answer any questions that asks for a number</a:t>
            </a:r>
          </a:p>
          <a:p>
            <a:pPr lvl="1" fontAlgn="base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sz="2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4317" y="2330495"/>
            <a:ext cx="3514725" cy="216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835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is this organized?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249486"/>
            <a:ext cx="6548257" cy="2453143"/>
          </a:xfrm>
        </p:spPr>
        <p:txBody>
          <a:bodyPr>
            <a:normAutofit/>
          </a:bodyPr>
          <a:lstStyle/>
          <a:p>
            <a:pPr lvl="1" fontAlgn="base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200" b="1" dirty="0"/>
              <a:t>Clustering</a:t>
            </a:r>
            <a:r>
              <a:rPr lang="en-US" sz="2200" dirty="0"/>
              <a:t> Algorithm</a:t>
            </a:r>
          </a:p>
          <a:p>
            <a:pPr lvl="1" fontAlgn="base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Which viewers like the same type of movies?</a:t>
            </a:r>
          </a:p>
          <a:p>
            <a:pPr lvl="1" fontAlgn="base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Which printer model fail the same way?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9669" y="2249486"/>
            <a:ext cx="3619500" cy="220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575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should I Do now?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249487"/>
            <a:ext cx="9867963" cy="1688530"/>
          </a:xfrm>
        </p:spPr>
        <p:txBody>
          <a:bodyPr>
            <a:normAutofit/>
          </a:bodyPr>
          <a:lstStyle/>
          <a:p>
            <a:pPr lvl="1" fontAlgn="base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200" b="1" dirty="0"/>
              <a:t>Reinforcement</a:t>
            </a:r>
            <a:r>
              <a:rPr lang="en-US" sz="2200" dirty="0"/>
              <a:t> learning Algorithm</a:t>
            </a:r>
          </a:p>
          <a:p>
            <a:pPr lvl="1" fontAlgn="base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If I'm a self-driving car: At a yellow light, brake or accelerate?</a:t>
            </a:r>
          </a:p>
          <a:p>
            <a:pPr lvl="1" fontAlgn="base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For a robot vacuum: Keep vacuuming, or go back to the charging station?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3977" y="4275909"/>
            <a:ext cx="548640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17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ML Frameworks</a:t>
            </a:r>
            <a:endParaRPr lang="en-US" dirty="0"/>
          </a:p>
        </p:txBody>
      </p:sp>
      <p:pic>
        <p:nvPicPr>
          <p:cNvPr id="2050" name="Picture 2" descr="https://lh5.googleusercontent.com/DY8g9VcSKqAhXLGqM_TCc8UZvPRoXwHJ0nkUzmceAvQovZFhbNJvlv3tBxF1anvE615MTf6dG8fMx55VsOmSZTJH9eyDnv6QZFZBpbu7R_VbYIBxdTBiv5iqgOCkCHVIdv3tSMNdhww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711575" y="2295525"/>
            <a:ext cx="4829175" cy="312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08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91101" y="977784"/>
            <a:ext cx="3200400" cy="579814"/>
          </a:xfrm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Introduction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12" t="12206" r="28561" b="2450"/>
          <a:stretch/>
        </p:blipFill>
        <p:spPr>
          <a:xfrm>
            <a:off x="124690" y="1267691"/>
            <a:ext cx="3669133" cy="4260272"/>
          </a:xfr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4591101" y="1661198"/>
            <a:ext cx="7067500" cy="4334357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 smtClean="0"/>
              <a:t>Cloud Architect @ Harman</a:t>
            </a:r>
          </a:p>
          <a:p>
            <a:pPr lvl="1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 smtClean="0"/>
              <a:t>Domain: Audio, Video, Control</a:t>
            </a:r>
          </a:p>
          <a:p>
            <a:pPr lvl="1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 smtClean="0"/>
              <a:t>Area of Expertise: Cloud, Distributed computing</a:t>
            </a:r>
          </a:p>
          <a:p>
            <a:pPr lvl="1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 smtClean="0"/>
              <a:t>Area of Interest: AI/ML, Cloud and </a:t>
            </a:r>
            <a:r>
              <a:rPr lang="en-US" sz="3200" dirty="0" err="1" smtClean="0"/>
              <a:t>IoT</a:t>
            </a:r>
            <a:endParaRPr lang="en-US" sz="3200" dirty="0" smtClean="0"/>
          </a:p>
        </p:txBody>
      </p:sp>
    </p:spTree>
    <p:extLst>
      <p:ext uri="{BB962C8B-B14F-4D97-AF65-F5344CB8AC3E}">
        <p14:creationId xmlns:p14="http://schemas.microsoft.com/office/powerpoint/2010/main" val="2000988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ML.Net?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1897062"/>
            <a:ext cx="9905999" cy="1116128"/>
          </a:xfrm>
        </p:spPr>
        <p:txBody>
          <a:bodyPr>
            <a:normAutofit/>
          </a:bodyPr>
          <a:lstStyle/>
          <a:p>
            <a:pPr lvl="1" fontAlgn="base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ML framework from Microsoft for developing Custom AI/ML applications</a:t>
            </a:r>
          </a:p>
          <a:p>
            <a:pPr lvl="1" fontAlgn="base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Originated in 2002 as part of Microsoft Research project</a:t>
            </a:r>
          </a:p>
          <a:p>
            <a:endParaRPr lang="en-US" dirty="0"/>
          </a:p>
        </p:txBody>
      </p:sp>
      <p:pic>
        <p:nvPicPr>
          <p:cNvPr id="3074" name="Picture 2" descr="https://lh5.googleusercontent.com/8ukh6_iBQwl1FuGqBW9IUs0PdIInKI7vVFD39yy9hu-vRf7YV7t7vFEpppMTg141VN62kyNCZ6C8T4dyDikKlnqWOYX1qEWSrqO4w-YkkuP5O5YSwfB98NFDY65ZCyjmJhN6SZCQXwQ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3618" y="3013190"/>
            <a:ext cx="8555039" cy="3309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9249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s://lh3.googleusercontent.com/oynldx2g3BGTLOPz49JhMTPu5VnvcydjWIw8BfBbAfVzGv6w9iYxFQ5PWsUpkTwffLwBNo-tORzq5wEAfWPyB6nHxMHsL_HXdYP6FLCqtKyclL6zktAVxqJQ8zbA608NyLqwW6vEg4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3655" y="1899827"/>
            <a:ext cx="7848600" cy="4226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6042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Proven </a:t>
            </a:r>
            <a:r>
              <a:rPr lang="en-US" dirty="0"/>
              <a:t>at scale, Enterprise ready</a:t>
            </a:r>
          </a:p>
        </p:txBody>
      </p:sp>
      <p:pic>
        <p:nvPicPr>
          <p:cNvPr id="5122" name="Picture 2" descr="https://lh5.googleusercontent.com/PZZ8zsDYja1eDFeMp4-bSxvUTAUDJNDgAu6iXbbDvY8JxW1qaasOteZblPE3aSa752bANWporLH5IdVOGaVZhr2oWdOtvRVxOvW5Ap9wvL1-hY2XcEjIyjWN7UkA48kpgE8bYVB6V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6387" y="1880349"/>
            <a:ext cx="8400185" cy="4338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4496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019782"/>
          </a:xfrm>
        </p:spPr>
        <p:txBody>
          <a:bodyPr/>
          <a:lstStyle/>
          <a:p>
            <a:r>
              <a:rPr lang="en-US" dirty="0" smtClean="0"/>
              <a:t>Possibilities</a:t>
            </a:r>
            <a:endParaRPr lang="en-US" dirty="0"/>
          </a:p>
        </p:txBody>
      </p:sp>
      <p:pic>
        <p:nvPicPr>
          <p:cNvPr id="6146" name="Picture 2" descr="https://lh4.googleusercontent.com/L2Ku-UJw1xxO8m8ypIlphz4Ks7A2Ot43rocseVjT-f0d-cUyiV80kpWga7kDpK_8laX4ww68reCn4z1MPFBEdrhRF-a0JeRRfUTmux3YjjP9HISjU3n9SlrxoUjRq-iZlrElst8mQuQ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093" y="1984664"/>
            <a:ext cx="7873907" cy="4086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6533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019782"/>
          </a:xfrm>
        </p:spPr>
        <p:txBody>
          <a:bodyPr/>
          <a:lstStyle/>
          <a:p>
            <a:r>
              <a:rPr lang="en-US" dirty="0" smtClean="0"/>
              <a:t>Workflow</a:t>
            </a:r>
            <a:endParaRPr lang="en-US" dirty="0"/>
          </a:p>
        </p:txBody>
      </p:sp>
      <p:pic>
        <p:nvPicPr>
          <p:cNvPr id="7170" name="Picture 2" descr="https://lh6.googleusercontent.com/1S3NXMPQ-ZMttMivUe5hZgq-4cZ7BEetIu3e9sHA9ydcjsFmlQ0Zg-O08CiOjiJxlD31UgxYdTVoXwSf1PJ0cCWmt4tdg5KseKqJ7AanPLCmMmu3OYzG7NFd_JcuC-TDJzpJ4H6veL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5011" y="2275609"/>
            <a:ext cx="8926520" cy="3687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6584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019782"/>
          </a:xfrm>
        </p:spPr>
        <p:txBody>
          <a:bodyPr/>
          <a:lstStyle/>
          <a:p>
            <a:r>
              <a:rPr lang="en-US" dirty="0" smtClean="0"/>
              <a:t>Data pipeline</a:t>
            </a:r>
            <a:endParaRPr lang="en-US" dirty="0"/>
          </a:p>
        </p:txBody>
      </p:sp>
      <p:pic>
        <p:nvPicPr>
          <p:cNvPr id="8194" name="Picture 2" descr="https://lh5.googleusercontent.com/Tqyb5obCa8pfuu-ALI8QPLjZ7bV80OirphPcavkT6LNxtdvYchG3EUffrGQt5MuvGUWLEphImTJJJ7yjXRUP6vnRDgI0kA9iFXKUdA_uZDg5miOSxM9FGty1iVI1DqiimyS_zCN-9L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5611" y="1995055"/>
            <a:ext cx="8824675" cy="4260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8903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01978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Interoperability: </a:t>
            </a:r>
            <a:r>
              <a:rPr lang="en-US" b="1" dirty="0" smtClean="0"/>
              <a:t>ONNX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>Open Neural Network Exchange Format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141412" y="1897062"/>
            <a:ext cx="9905999" cy="1189038"/>
          </a:xfrm>
        </p:spPr>
        <p:txBody>
          <a:bodyPr>
            <a:normAutofit fontScale="85000" lnSpcReduction="10000"/>
          </a:bodyPr>
          <a:lstStyle/>
          <a:p>
            <a:pPr lvl="1" fontAlgn="base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ONNX is developed and maintained by a community of partners such as Microsoft, </a:t>
            </a:r>
            <a:r>
              <a:rPr lang="en-US" sz="2200" dirty="0" smtClean="0"/>
              <a:t>Facebook.</a:t>
            </a:r>
            <a:endParaRPr lang="en-US" sz="2200" dirty="0"/>
          </a:p>
          <a:p>
            <a:pPr lvl="1" fontAlgn="base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ONNX files could be viewed using Netron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9218" name="Picture 2" descr="https://lh6.googleusercontent.com/slEH7HgyOCzE4o6H-BDMHwjBlGNNXt9lhTTv9ilWfs0lH-mh0A3JFGQIgGh9h8PSqPGjQKKUo4x6ntOptj8Czrwb5h2DIkSYlEuFbkpYsrAgk48HvHMEugURh8aPWyWO1gEjqJ7d6i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412" y="2888672"/>
            <a:ext cx="10133377" cy="3265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4936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019782"/>
          </a:xfrm>
        </p:spPr>
        <p:txBody>
          <a:bodyPr/>
          <a:lstStyle/>
          <a:p>
            <a:r>
              <a:rPr lang="en-US" dirty="0" smtClean="0"/>
              <a:t>Performance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5299" y="2005445"/>
            <a:ext cx="8933518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840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3288" y="2599718"/>
            <a:ext cx="9905998" cy="1478570"/>
          </a:xfrm>
        </p:spPr>
        <p:txBody>
          <a:bodyPr/>
          <a:lstStyle/>
          <a:p>
            <a:pPr algn="ctr"/>
            <a:r>
              <a:rPr lang="en-US" dirty="0" smtClean="0"/>
              <a:t>Code Demo(s)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2901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5942" y="947057"/>
            <a:ext cx="3827085" cy="625929"/>
          </a:xfrm>
        </p:spPr>
        <p:txBody>
          <a:bodyPr>
            <a:normAutofit/>
          </a:bodyPr>
          <a:lstStyle/>
          <a:p>
            <a:r>
              <a:rPr lang="en-US" dirty="0" smtClean="0"/>
              <a:t>Sentiment Analysis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6990" y="1796143"/>
            <a:ext cx="3856037" cy="4114800"/>
          </a:xfrm>
        </p:spPr>
        <p:txBody>
          <a:bodyPr>
            <a:normAutofit lnSpcReduction="10000"/>
          </a:bodyPr>
          <a:lstStyle/>
          <a:p>
            <a:pPr marL="228600" indent="-228600" fontAlgn="base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1"/>
                </a:solidFill>
              </a:rPr>
              <a:t>Positive</a:t>
            </a:r>
            <a:r>
              <a:rPr lang="en-US" sz="2000" dirty="0" smtClean="0"/>
              <a:t>(+</a:t>
            </a:r>
            <a:r>
              <a:rPr lang="en-US" sz="2000" dirty="0" err="1" smtClean="0"/>
              <a:t>ve</a:t>
            </a:r>
            <a:r>
              <a:rPr lang="en-US" sz="2000" dirty="0" smtClean="0"/>
              <a:t>) , </a:t>
            </a:r>
            <a:r>
              <a:rPr lang="en-US" sz="2000" dirty="0" smtClean="0">
                <a:solidFill>
                  <a:schemeClr val="tx1"/>
                </a:solidFill>
              </a:rPr>
              <a:t>Negative</a:t>
            </a:r>
            <a:r>
              <a:rPr lang="en-US" sz="2000" dirty="0" smtClean="0"/>
              <a:t>(-</a:t>
            </a:r>
            <a:r>
              <a:rPr lang="en-US" sz="2000" dirty="0" err="1" smtClean="0"/>
              <a:t>ve</a:t>
            </a:r>
            <a:r>
              <a:rPr lang="en-US" sz="2000" dirty="0" smtClean="0"/>
              <a:t>)</a:t>
            </a:r>
            <a:endParaRPr lang="en-US" sz="2000" dirty="0"/>
          </a:p>
          <a:p>
            <a:pPr marL="228600" indent="-228600" fontAlgn="base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 smtClean="0"/>
              <a:t>Label and Features</a:t>
            </a:r>
          </a:p>
          <a:p>
            <a:pPr marL="228600" indent="-228600" fontAlgn="base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 smtClean="0"/>
              <a:t>Train </a:t>
            </a:r>
            <a:r>
              <a:rPr lang="en-US" sz="2000" dirty="0"/>
              <a:t>model using ML.Net</a:t>
            </a:r>
          </a:p>
          <a:p>
            <a:pPr marL="228600" indent="-228600" fontAlgn="base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Train using AutoML</a:t>
            </a:r>
          </a:p>
          <a:p>
            <a:pPr marL="228600" indent="-228600" fontAlgn="base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Code generation</a:t>
            </a:r>
          </a:p>
          <a:p>
            <a:pPr marL="228600" indent="-228600" fontAlgn="base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Accuracy </a:t>
            </a:r>
            <a:r>
              <a:rPr lang="en-US" sz="2000" dirty="0" smtClean="0"/>
              <a:t>improvement</a:t>
            </a:r>
          </a:p>
          <a:p>
            <a:pPr marL="228600" indent="-228600" fontAlgn="base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hlinkClick r:id="rId3"/>
              </a:rPr>
              <a:t>https://docs.microsoft.com/en-us/dotnet/machine-learning/tutorials/sentiment-analysis</a:t>
            </a:r>
            <a:endParaRPr lang="en-US" sz="2000" dirty="0"/>
          </a:p>
          <a:p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3387" y="2172133"/>
            <a:ext cx="7739904" cy="2618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827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1288473" y="375024"/>
            <a:ext cx="928947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b="1" dirty="0" smtClean="0"/>
              <a:t>Poll live.voxvote.com</a:t>
            </a:r>
            <a:endParaRPr lang="en-US" sz="9600" b="1" dirty="0"/>
          </a:p>
        </p:txBody>
      </p:sp>
    </p:spTree>
    <p:extLst>
      <p:ext uri="{BB962C8B-B14F-4D97-AF65-F5344CB8AC3E}">
        <p14:creationId xmlns:p14="http://schemas.microsoft.com/office/powerpoint/2010/main" val="3199468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Dataset - Yelp reviews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331" y="2463078"/>
            <a:ext cx="10836352" cy="2940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341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00B050"/>
                </a:solidFill>
              </a:rPr>
              <a:t>Load</a:t>
            </a:r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25581" y="2060323"/>
            <a:ext cx="11499274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6A9955"/>
                </a:solidFill>
                <a:latin typeface="Consolas" panose="020B0609020204030204" pitchFamily="49" charset="0"/>
              </a:rPr>
              <a:t>// Initialize ML Context</a:t>
            </a:r>
            <a:endParaRPr lang="en-US" sz="2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2400" dirty="0" err="1" smtClean="0">
                <a:solidFill>
                  <a:srgbClr val="569CD6"/>
                </a:solidFill>
                <a:latin typeface="Consolas" panose="020B0609020204030204" pitchFamily="49" charset="0"/>
              </a:rPr>
              <a:t>MLContext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2400" dirty="0" err="1">
                <a:solidFill>
                  <a:srgbClr val="D4D4D4"/>
                </a:solidFill>
                <a:latin typeface="Consolas" panose="020B0609020204030204" pitchFamily="49" charset="0"/>
              </a:rPr>
              <a:t>mlContext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new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2400" dirty="0" err="1">
                <a:solidFill>
                  <a:srgbClr val="569CD6"/>
                </a:solidFill>
                <a:latin typeface="Consolas" panose="020B0609020204030204" pitchFamily="49" charset="0"/>
              </a:rPr>
              <a:t>MLContext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2400" dirty="0" smtClean="0">
                <a:solidFill>
                  <a:srgbClr val="6A9955"/>
                </a:solidFill>
                <a:latin typeface="Consolas" panose="020B0609020204030204" pitchFamily="49" charset="0"/>
              </a:rPr>
              <a:t>//</a:t>
            </a:r>
            <a:r>
              <a:rPr lang="en-US" sz="2400" dirty="0">
                <a:solidFill>
                  <a:srgbClr val="6A9955"/>
                </a:solidFill>
                <a:latin typeface="Consolas" panose="020B0609020204030204" pitchFamily="49" charset="0"/>
              </a:rPr>
              <a:t> Load : Split it into 80% training and 20% test data</a:t>
            </a:r>
            <a:endParaRPr lang="en-US" sz="2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2400" dirty="0" err="1" smtClean="0">
                <a:solidFill>
                  <a:srgbClr val="569CD6"/>
                </a:solidFill>
                <a:latin typeface="Consolas" panose="020B0609020204030204" pitchFamily="49" charset="0"/>
              </a:rPr>
              <a:t>var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2400" dirty="0" err="1">
                <a:solidFill>
                  <a:srgbClr val="D4D4D4"/>
                </a:solidFill>
                <a:latin typeface="Consolas" panose="020B0609020204030204" pitchFamily="49" charset="0"/>
              </a:rPr>
              <a:t>trainTestSplit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en-US" sz="2400" dirty="0">
                <a:solidFill>
                  <a:srgbClr val="B5CEA8"/>
                </a:solidFill>
                <a:latin typeface="Consolas" panose="020B0609020204030204" pitchFamily="49" charset="0"/>
              </a:rPr>
              <a:t>0.2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400" dirty="0" err="1" smtClean="0">
                <a:solidFill>
                  <a:srgbClr val="569CD6"/>
                </a:solidFill>
                <a:latin typeface="Consolas" panose="020B0609020204030204" pitchFamily="49" charset="0"/>
              </a:rPr>
              <a:t>IDataView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2400" dirty="0" err="1">
                <a:solidFill>
                  <a:srgbClr val="D4D4D4"/>
                </a:solidFill>
                <a:latin typeface="Consolas" panose="020B0609020204030204" pitchFamily="49" charset="0"/>
              </a:rPr>
              <a:t>dataView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en-US" sz="2400" dirty="0" err="1">
                <a:solidFill>
                  <a:srgbClr val="D4D4D4"/>
                </a:solidFill>
                <a:latin typeface="Consolas" panose="020B0609020204030204" pitchFamily="49" charset="0"/>
              </a:rPr>
              <a:t>mlContext.Data.</a:t>
            </a:r>
            <a:r>
              <a:rPr lang="en-US" sz="2400" dirty="0" err="1">
                <a:solidFill>
                  <a:srgbClr val="FF0000"/>
                </a:solidFill>
                <a:latin typeface="Consolas" panose="020B0609020204030204" pitchFamily="49" charset="0"/>
              </a:rPr>
              <a:t>LoadFromTextFile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en-US" sz="2400" dirty="0" err="1">
                <a:solidFill>
                  <a:srgbClr val="569CD6"/>
                </a:solidFill>
                <a:latin typeface="Consolas" panose="020B0609020204030204" pitchFamily="49" charset="0"/>
              </a:rPr>
              <a:t>SentimentData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&gt;(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</a:rPr>
              <a:t>_</a:t>
            </a:r>
            <a:r>
              <a:rPr lang="en-US" sz="2400" dirty="0" err="1">
                <a:solidFill>
                  <a:srgbClr val="FF0000"/>
                </a:solidFill>
                <a:latin typeface="Consolas" panose="020B0609020204030204" pitchFamily="49" charset="0"/>
              </a:rPr>
              <a:t>dataPath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,  </a:t>
            </a:r>
            <a:r>
              <a:rPr lang="en-US" sz="2400" dirty="0" err="1">
                <a:solidFill>
                  <a:srgbClr val="D4D4D4"/>
                </a:solidFill>
                <a:latin typeface="Consolas" panose="020B0609020204030204" pitchFamily="49" charset="0"/>
              </a:rPr>
              <a:t>hasHeader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false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endParaRPr lang="en-US" sz="2400" dirty="0" smtClean="0">
              <a:solidFill>
                <a:srgbClr val="569CD6"/>
              </a:solidFill>
              <a:latin typeface="Consolas" panose="020B0609020204030204" pitchFamily="49" charset="0"/>
            </a:endParaRPr>
          </a:p>
          <a:p>
            <a:r>
              <a:rPr lang="en-US" sz="2400" dirty="0" err="1" smtClean="0">
                <a:solidFill>
                  <a:srgbClr val="569CD6"/>
                </a:solidFill>
                <a:latin typeface="Consolas" panose="020B0609020204030204" pitchFamily="49" charset="0"/>
              </a:rPr>
              <a:t>TrainTestData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2400" dirty="0" err="1">
                <a:solidFill>
                  <a:srgbClr val="D4D4D4"/>
                </a:solidFill>
                <a:latin typeface="Consolas" panose="020B0609020204030204" pitchFamily="49" charset="0"/>
              </a:rPr>
              <a:t>splitDataView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en-US" sz="2400" dirty="0" err="1">
                <a:solidFill>
                  <a:srgbClr val="D4D4D4"/>
                </a:solidFill>
                <a:latin typeface="Consolas" panose="020B0609020204030204" pitchFamily="49" charset="0"/>
              </a:rPr>
              <a:t>mlContext.Data.</a:t>
            </a:r>
            <a:r>
              <a:rPr lang="en-US" sz="2400" dirty="0" err="1">
                <a:solidFill>
                  <a:srgbClr val="FF0000"/>
                </a:solidFill>
                <a:latin typeface="Consolas" panose="020B0609020204030204" pitchFamily="49" charset="0"/>
              </a:rPr>
              <a:t>TrainTestSplit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D4D4D4"/>
                </a:solidFill>
                <a:latin typeface="Consolas" panose="020B0609020204030204" pitchFamily="49" charset="0"/>
              </a:rPr>
              <a:t>dataView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en-US" sz="2400" dirty="0" err="1">
                <a:solidFill>
                  <a:srgbClr val="D4D4D4"/>
                </a:solidFill>
                <a:latin typeface="Consolas" panose="020B0609020204030204" pitchFamily="49" charset="0"/>
              </a:rPr>
              <a:t>testFraction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n-US" sz="2400" dirty="0" err="1">
                <a:solidFill>
                  <a:srgbClr val="D4D4D4"/>
                </a:solidFill>
                <a:latin typeface="Consolas" panose="020B0609020204030204" pitchFamily="49" charset="0"/>
              </a:rPr>
              <a:t>trainTestSplit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3187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Load -&gt; </a:t>
            </a:r>
            <a:r>
              <a:rPr lang="en-US" b="1" dirty="0" smtClean="0">
                <a:solidFill>
                  <a:srgbClr val="00B050"/>
                </a:solidFill>
              </a:rPr>
              <a:t>Transform</a:t>
            </a:r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29193" y="1977195"/>
            <a:ext cx="11994573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2400" dirty="0">
                <a:solidFill>
                  <a:srgbClr val="6A9955"/>
                </a:solidFill>
                <a:latin typeface="Consolas" panose="020B0609020204030204" pitchFamily="49" charset="0"/>
              </a:rPr>
              <a:t>// Transform : Converts the text column(</a:t>
            </a:r>
            <a:r>
              <a:rPr lang="en-US" sz="2400" dirty="0" err="1">
                <a:solidFill>
                  <a:srgbClr val="6A9955"/>
                </a:solidFill>
                <a:latin typeface="Consolas" panose="020B0609020204030204" pitchFamily="49" charset="0"/>
              </a:rPr>
              <a:t>SentimentText</a:t>
            </a:r>
            <a:r>
              <a:rPr lang="en-US" sz="2400" dirty="0">
                <a:solidFill>
                  <a:srgbClr val="6A9955"/>
                </a:solidFill>
                <a:latin typeface="Consolas" panose="020B0609020204030204" pitchFamily="49" charset="0"/>
              </a:rPr>
              <a:t>) into numeric type Features column using </a:t>
            </a:r>
            <a:r>
              <a:rPr lang="en-US" sz="2400" dirty="0" err="1">
                <a:solidFill>
                  <a:srgbClr val="6A9955"/>
                </a:solidFill>
                <a:latin typeface="Consolas" panose="020B0609020204030204" pitchFamily="49" charset="0"/>
              </a:rPr>
              <a:t>FeaturizeText</a:t>
            </a:r>
            <a:endParaRPr lang="en-US" sz="2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endParaRPr lang="en-US" sz="2400" dirty="0" smtClean="0">
              <a:solidFill>
                <a:srgbClr val="569CD6"/>
              </a:solidFill>
              <a:latin typeface="Consolas" panose="020B0609020204030204" pitchFamily="49" charset="0"/>
            </a:endParaRPr>
          </a:p>
          <a:p>
            <a:r>
              <a:rPr lang="en-US" sz="2400" dirty="0" err="1" smtClean="0">
                <a:solidFill>
                  <a:srgbClr val="569CD6"/>
                </a:solidFill>
                <a:latin typeface="Consolas" panose="020B0609020204030204" pitchFamily="49" charset="0"/>
              </a:rPr>
              <a:t>var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 estimator = </a:t>
            </a:r>
            <a:r>
              <a:rPr lang="en-US" sz="2400" dirty="0" err="1">
                <a:solidFill>
                  <a:srgbClr val="D4D4D4"/>
                </a:solidFill>
                <a:latin typeface="Consolas" panose="020B0609020204030204" pitchFamily="49" charset="0"/>
              </a:rPr>
              <a:t>mlContext.Transforms.Text.</a:t>
            </a:r>
            <a:r>
              <a:rPr lang="en-US" sz="2400" dirty="0" err="1">
                <a:solidFill>
                  <a:srgbClr val="FF0000"/>
                </a:solidFill>
                <a:latin typeface="Consolas" panose="020B0609020204030204" pitchFamily="49" charset="0"/>
              </a:rPr>
              <a:t>FeaturizeText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D4D4D4"/>
                </a:solidFill>
                <a:latin typeface="Consolas" panose="020B0609020204030204" pitchFamily="49" charset="0"/>
              </a:rPr>
              <a:t>outputColumnName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"Features"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en-US" sz="2400" dirty="0" err="1">
                <a:solidFill>
                  <a:srgbClr val="D4D4D4"/>
                </a:solidFill>
                <a:latin typeface="Consolas" panose="020B0609020204030204" pitchFamily="49" charset="0"/>
              </a:rPr>
              <a:t>inputColumnName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n-US" sz="2400" dirty="0" err="1">
                <a:solidFill>
                  <a:srgbClr val="569CD6"/>
                </a:solidFill>
                <a:latin typeface="Consolas" panose="020B0609020204030204" pitchFamily="49" charset="0"/>
              </a:rPr>
              <a:t>nameof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D4D4D4"/>
                </a:solidFill>
                <a:latin typeface="Consolas" panose="020B0609020204030204" pitchFamily="49" charset="0"/>
              </a:rPr>
              <a:t>SentimentData.SentimentText</a:t>
            </a:r>
            <a:r>
              <a:rPr lang="en-US" sz="24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))</a:t>
            </a:r>
          </a:p>
          <a:p>
            <a:endParaRPr lang="en-US" sz="2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endParaRPr lang="en-US" sz="2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24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Append(</a:t>
            </a:r>
            <a:r>
              <a:rPr lang="en-US" sz="2400" dirty="0" err="1">
                <a:solidFill>
                  <a:srgbClr val="D4D4D4"/>
                </a:solidFill>
                <a:latin typeface="Consolas" panose="020B0609020204030204" pitchFamily="49" charset="0"/>
              </a:rPr>
              <a:t>mlContext.BinaryClassification.Trainers.SdcaLogisticRegression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D4D4D4"/>
                </a:solidFill>
                <a:latin typeface="Consolas" panose="020B0609020204030204" pitchFamily="49" charset="0"/>
              </a:rPr>
              <a:t>labelColumnName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"Label"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en-US" sz="2400" dirty="0" err="1">
                <a:solidFill>
                  <a:srgbClr val="D4D4D4"/>
                </a:solidFill>
                <a:latin typeface="Consolas" panose="020B0609020204030204" pitchFamily="49" charset="0"/>
              </a:rPr>
              <a:t>featureColumnName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"Features"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));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4833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Load -&gt; Transform -&gt; </a:t>
            </a:r>
            <a:r>
              <a:rPr lang="en-US" b="1" dirty="0" smtClean="0">
                <a:solidFill>
                  <a:srgbClr val="00B050"/>
                </a:solidFill>
              </a:rPr>
              <a:t>Train</a:t>
            </a:r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93371" y="2545772"/>
            <a:ext cx="868056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6A9955"/>
                </a:solidFill>
                <a:latin typeface="Consolas" panose="020B0609020204030204" pitchFamily="49" charset="0"/>
              </a:rPr>
              <a:t>// Train/Fit </a:t>
            </a:r>
            <a:r>
              <a:rPr lang="en-US" sz="2400" dirty="0" smtClean="0">
                <a:solidFill>
                  <a:srgbClr val="6A9955"/>
                </a:solidFill>
                <a:latin typeface="Consolas" panose="020B0609020204030204" pitchFamily="49" charset="0"/>
              </a:rPr>
              <a:t>model</a:t>
            </a:r>
          </a:p>
          <a:p>
            <a:endParaRPr lang="en-US" sz="2400" dirty="0">
              <a:solidFill>
                <a:srgbClr val="6A9955"/>
              </a:solidFill>
              <a:latin typeface="Consolas" panose="020B0609020204030204" pitchFamily="49" charset="0"/>
            </a:endParaRPr>
          </a:p>
          <a:p>
            <a:r>
              <a:rPr lang="en-US" sz="2400" dirty="0" err="1" smtClean="0">
                <a:solidFill>
                  <a:srgbClr val="569CD6"/>
                </a:solidFill>
                <a:latin typeface="Consolas" panose="020B0609020204030204" pitchFamily="49" charset="0"/>
              </a:rPr>
              <a:t>var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 model = </a:t>
            </a:r>
            <a:r>
              <a:rPr lang="en-US" sz="2400" dirty="0" err="1">
                <a:solidFill>
                  <a:srgbClr val="D4D4D4"/>
                </a:solidFill>
                <a:latin typeface="Consolas" panose="020B0609020204030204" pitchFamily="49" charset="0"/>
              </a:rPr>
              <a:t>estimator.Fit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D4D4D4"/>
                </a:solidFill>
                <a:latin typeface="Consolas" panose="020B0609020204030204" pitchFamily="49" charset="0"/>
              </a:rPr>
              <a:t>splitDataView.TrainSet</a:t>
            </a:r>
            <a:r>
              <a:rPr lang="en-US" sz="24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  <a:endParaRPr lang="en-US" sz="2400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3921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Load -&gt; Transform -&gt; Train -&gt; </a:t>
            </a:r>
            <a:r>
              <a:rPr lang="en-US" b="1" dirty="0" smtClean="0">
                <a:solidFill>
                  <a:srgbClr val="00B050"/>
                </a:solidFill>
              </a:rPr>
              <a:t>Evaluate</a:t>
            </a:r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18209" y="1859340"/>
            <a:ext cx="11461173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2400" dirty="0" smtClean="0">
                <a:solidFill>
                  <a:srgbClr val="6A9955"/>
                </a:solidFill>
                <a:latin typeface="Consolas" panose="020B0609020204030204" pitchFamily="49" charset="0"/>
              </a:rPr>
              <a:t>//</a:t>
            </a:r>
            <a:r>
              <a:rPr lang="en-US" sz="2400" dirty="0">
                <a:solidFill>
                  <a:srgbClr val="6A9955"/>
                </a:solidFill>
                <a:latin typeface="Consolas" panose="020B0609020204030204" pitchFamily="49" charset="0"/>
              </a:rPr>
              <a:t> Evaluate : Evaluate performance of the model using Test set</a:t>
            </a:r>
            <a:endParaRPr lang="en-US" sz="2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2400" dirty="0" err="1" smtClean="0">
                <a:solidFill>
                  <a:srgbClr val="569CD6"/>
                </a:solidFill>
                <a:latin typeface="Consolas" panose="020B0609020204030204" pitchFamily="49" charset="0"/>
              </a:rPr>
              <a:t>IDataView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 predictions = </a:t>
            </a:r>
            <a:r>
              <a:rPr lang="en-US" sz="2400" dirty="0" err="1">
                <a:solidFill>
                  <a:srgbClr val="D4D4D4"/>
                </a:solidFill>
                <a:latin typeface="Consolas" panose="020B0609020204030204" pitchFamily="49" charset="0"/>
              </a:rPr>
              <a:t>model.Transform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D4D4D4"/>
                </a:solidFill>
                <a:latin typeface="Consolas" panose="020B0609020204030204" pitchFamily="49" charset="0"/>
              </a:rPr>
              <a:t>splitDataView.TestSet</a:t>
            </a:r>
            <a:r>
              <a:rPr lang="en-US" sz="24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endParaRPr lang="en-US" sz="2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endParaRPr lang="en-US" sz="2400" dirty="0" smtClean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2400" dirty="0" err="1" smtClean="0">
                <a:solidFill>
                  <a:srgbClr val="569CD6"/>
                </a:solidFill>
                <a:latin typeface="Consolas" panose="020B0609020204030204" pitchFamily="49" charset="0"/>
              </a:rPr>
              <a:t>CalibratedBinaryClassificationMetrics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 metrics = </a:t>
            </a:r>
            <a:r>
              <a:rPr lang="en-US" sz="2400" dirty="0" err="1">
                <a:solidFill>
                  <a:srgbClr val="D4D4D4"/>
                </a:solidFill>
                <a:latin typeface="Consolas" panose="020B0609020204030204" pitchFamily="49" charset="0"/>
              </a:rPr>
              <a:t>mlContext.BinaryClassification.Evaluate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(predictions, </a:t>
            </a:r>
            <a:r>
              <a:rPr 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"Label"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3042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Load -&gt; Transform -&gt; Train -&gt; Evaluate -&gt; </a:t>
            </a:r>
            <a:r>
              <a:rPr lang="en-US" sz="3600" b="1" dirty="0" smtClean="0">
                <a:solidFill>
                  <a:srgbClr val="00B050"/>
                </a:solidFill>
              </a:rPr>
              <a:t>Predict</a:t>
            </a:r>
            <a:endParaRPr lang="en-US" sz="3600" b="1" dirty="0">
              <a:solidFill>
                <a:srgbClr val="00B050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15191" y="2056686"/>
            <a:ext cx="1169670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rgbClr val="6A9955"/>
                </a:solidFill>
                <a:latin typeface="Consolas" panose="020B0609020204030204" pitchFamily="49" charset="0"/>
              </a:rPr>
              <a:t>//</a:t>
            </a:r>
            <a:r>
              <a:rPr lang="en-US" sz="2000" dirty="0">
                <a:solidFill>
                  <a:srgbClr val="6A9955"/>
                </a:solidFill>
                <a:latin typeface="Consolas" panose="020B0609020204030204" pitchFamily="49" charset="0"/>
              </a:rPr>
              <a:t> Create </a:t>
            </a:r>
            <a:r>
              <a:rPr lang="en-US" sz="2000" dirty="0" err="1">
                <a:solidFill>
                  <a:srgbClr val="6A9955"/>
                </a:solidFill>
                <a:latin typeface="Consolas" panose="020B0609020204030204" pitchFamily="49" charset="0"/>
              </a:rPr>
              <a:t>PredictionEngine</a:t>
            </a:r>
            <a:r>
              <a:rPr lang="en-US" sz="2000" dirty="0">
                <a:solidFill>
                  <a:srgbClr val="6A9955"/>
                </a:solidFill>
                <a:latin typeface="Consolas" panose="020B0609020204030204" pitchFamily="49" charset="0"/>
              </a:rPr>
              <a:t> passing above model</a:t>
            </a:r>
            <a:endParaRPr lang="en-US" sz="2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2000" dirty="0" err="1" smtClean="0">
                <a:solidFill>
                  <a:srgbClr val="FF0000"/>
                </a:solidFill>
                <a:latin typeface="Consolas" panose="020B0609020204030204" pitchFamily="49" charset="0"/>
              </a:rPr>
              <a:t>PredictionEngine</a:t>
            </a:r>
            <a:r>
              <a:rPr lang="en-US" sz="20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en-US" sz="2000" dirty="0" err="1" smtClean="0">
                <a:solidFill>
                  <a:srgbClr val="569CD6"/>
                </a:solidFill>
                <a:latin typeface="Consolas" panose="020B0609020204030204" pitchFamily="49" charset="0"/>
              </a:rPr>
              <a:t>SentimentData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en-US" sz="2000" dirty="0" err="1">
                <a:solidFill>
                  <a:srgbClr val="569CD6"/>
                </a:solidFill>
                <a:latin typeface="Consolas" panose="020B0609020204030204" pitchFamily="49" charset="0"/>
              </a:rPr>
              <a:t>SentimentPrediction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&gt; </a:t>
            </a:r>
            <a:r>
              <a:rPr lang="en-US" sz="2000" dirty="0" err="1">
                <a:solidFill>
                  <a:srgbClr val="D4D4D4"/>
                </a:solidFill>
                <a:latin typeface="Consolas" panose="020B0609020204030204" pitchFamily="49" charset="0"/>
              </a:rPr>
              <a:t>predictionFunction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en-US" sz="2000" dirty="0" err="1">
                <a:solidFill>
                  <a:srgbClr val="D4D4D4"/>
                </a:solidFill>
                <a:latin typeface="Consolas" panose="020B0609020204030204" pitchFamily="49" charset="0"/>
              </a:rPr>
              <a:t>mlContext.Model.CreatePredictionEngine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en-US" sz="2000" dirty="0" err="1">
                <a:solidFill>
                  <a:srgbClr val="569CD6"/>
                </a:solidFill>
                <a:latin typeface="Consolas" panose="020B0609020204030204" pitchFamily="49" charset="0"/>
              </a:rPr>
              <a:t>SentimentData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en-US" sz="2000" dirty="0" err="1">
                <a:solidFill>
                  <a:srgbClr val="569CD6"/>
                </a:solidFill>
                <a:latin typeface="Consolas" panose="020B0609020204030204" pitchFamily="49" charset="0"/>
              </a:rPr>
              <a:t>SentimentPrediction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&gt;(model);</a:t>
            </a:r>
          </a:p>
          <a:p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2000" dirty="0" smtClean="0">
                <a:solidFill>
                  <a:srgbClr val="6A9955"/>
                </a:solidFill>
                <a:latin typeface="Consolas" panose="020B0609020204030204" pitchFamily="49" charset="0"/>
              </a:rPr>
              <a:t>//</a:t>
            </a:r>
            <a:r>
              <a:rPr lang="en-US" sz="2000" dirty="0">
                <a:solidFill>
                  <a:srgbClr val="6A9955"/>
                </a:solidFill>
                <a:latin typeface="Consolas" panose="020B0609020204030204" pitchFamily="49" charset="0"/>
              </a:rPr>
              <a:t> Create sample text</a:t>
            </a:r>
            <a:endParaRPr lang="en-US" sz="2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2000" dirty="0" err="1" smtClean="0">
                <a:solidFill>
                  <a:srgbClr val="569CD6"/>
                </a:solidFill>
                <a:latin typeface="Consolas" panose="020B0609020204030204" pitchFamily="49" charset="0"/>
              </a:rPr>
              <a:t>SentimentData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2000" dirty="0" err="1">
                <a:solidFill>
                  <a:srgbClr val="D4D4D4"/>
                </a:solidFill>
                <a:latin typeface="Consolas" panose="020B0609020204030204" pitchFamily="49" charset="0"/>
              </a:rPr>
              <a:t>sampleStatement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en-US" sz="2000" dirty="0">
                <a:solidFill>
                  <a:srgbClr val="569CD6"/>
                </a:solidFill>
                <a:latin typeface="Consolas" panose="020B0609020204030204" pitchFamily="49" charset="0"/>
              </a:rPr>
              <a:t>new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2000" dirty="0" err="1">
                <a:solidFill>
                  <a:srgbClr val="569CD6"/>
                </a:solidFill>
                <a:latin typeface="Consolas" panose="020B0609020204030204" pitchFamily="49" charset="0"/>
              </a:rPr>
              <a:t>SentimentData</a:t>
            </a:r>
            <a:endParaRPr lang="en-US" sz="2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20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{</a:t>
            </a:r>
            <a:endParaRPr lang="en-US" sz="2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     </a:t>
            </a:r>
            <a:r>
              <a:rPr lang="en-US" sz="2000" dirty="0" err="1" smtClean="0">
                <a:solidFill>
                  <a:srgbClr val="D4D4D4"/>
                </a:solidFill>
                <a:latin typeface="Consolas" panose="020B0609020204030204" pitchFamily="49" charset="0"/>
              </a:rPr>
              <a:t>SentimentText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en-US" sz="2000" dirty="0">
                <a:solidFill>
                  <a:srgbClr val="CE9178"/>
                </a:solidFill>
                <a:latin typeface="Consolas" panose="020B0609020204030204" pitchFamily="49" charset="0"/>
              </a:rPr>
              <a:t>"This was a very bad steak"</a:t>
            </a:r>
            <a:endParaRPr lang="en-US" sz="2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20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};</a:t>
            </a:r>
            <a:endParaRPr lang="en-US" sz="2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2000" dirty="0" smtClean="0">
                <a:solidFill>
                  <a:srgbClr val="6A9955"/>
                </a:solidFill>
                <a:latin typeface="Consolas" panose="020B0609020204030204" pitchFamily="49" charset="0"/>
              </a:rPr>
              <a:t>//</a:t>
            </a:r>
            <a:r>
              <a:rPr lang="en-US" sz="2000" dirty="0">
                <a:solidFill>
                  <a:srgbClr val="6A9955"/>
                </a:solidFill>
                <a:latin typeface="Consolas" panose="020B0609020204030204" pitchFamily="49" charset="0"/>
              </a:rPr>
              <a:t> Predict</a:t>
            </a:r>
            <a:endParaRPr lang="en-US" sz="2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2000" dirty="0" err="1" smtClean="0">
                <a:solidFill>
                  <a:srgbClr val="569CD6"/>
                </a:solidFill>
                <a:latin typeface="Consolas" panose="020B0609020204030204" pitchFamily="49" charset="0"/>
              </a:rPr>
              <a:t>var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2000" dirty="0" err="1">
                <a:solidFill>
                  <a:srgbClr val="D4D4D4"/>
                </a:solidFill>
                <a:latin typeface="Consolas" panose="020B0609020204030204" pitchFamily="49" charset="0"/>
              </a:rPr>
              <a:t>resultPrediction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en-US" sz="2000" dirty="0" err="1">
                <a:solidFill>
                  <a:srgbClr val="D4D4D4"/>
                </a:solidFill>
                <a:latin typeface="Consolas" panose="020B0609020204030204" pitchFamily="49" charset="0"/>
              </a:rPr>
              <a:t>predictionFunction.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</a:rPr>
              <a:t>Predict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 err="1">
                <a:solidFill>
                  <a:srgbClr val="D4D4D4"/>
                </a:solidFill>
                <a:latin typeface="Consolas" panose="020B0609020204030204" pitchFamily="49" charset="0"/>
              </a:rPr>
              <a:t>sampleStatement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  <a:endParaRPr lang="en-US" sz="2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9759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9155" y="286603"/>
            <a:ext cx="11222181" cy="1450757"/>
          </a:xfrm>
        </p:spPr>
        <p:txBody>
          <a:bodyPr>
            <a:normAutofit/>
          </a:bodyPr>
          <a:lstStyle/>
          <a:p>
            <a:r>
              <a:rPr lang="en-US" sz="4000" dirty="0"/>
              <a:t>Load -&gt; Transform -&gt; Train -&gt; </a:t>
            </a:r>
            <a:r>
              <a:rPr lang="en-US" sz="4000" dirty="0" smtClean="0"/>
              <a:t>Evaluate -&gt; </a:t>
            </a:r>
            <a:r>
              <a:rPr lang="en-US" sz="4000" dirty="0" smtClean="0"/>
              <a:t>Predict -&gt; </a:t>
            </a:r>
            <a:r>
              <a:rPr lang="en-US" sz="4000" b="1" dirty="0" smtClean="0">
                <a:solidFill>
                  <a:srgbClr val="00B050"/>
                </a:solidFill>
              </a:rPr>
              <a:t>Save</a:t>
            </a:r>
            <a:endParaRPr lang="en-US" sz="4000" b="1" dirty="0">
              <a:solidFill>
                <a:srgbClr val="00B05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53292" y="2925771"/>
            <a:ext cx="115443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6A9955"/>
                </a:solidFill>
                <a:latin typeface="Consolas" panose="020B0609020204030204" pitchFamily="49" charset="0"/>
              </a:rPr>
              <a:t>// Save Model</a:t>
            </a:r>
            <a:endParaRPr lang="en-US" sz="2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2800" dirty="0" err="1" smtClean="0">
                <a:solidFill>
                  <a:srgbClr val="D4D4D4"/>
                </a:solidFill>
                <a:latin typeface="Consolas" panose="020B0609020204030204" pitchFamily="49" charset="0"/>
              </a:rPr>
              <a:t>mlContext.Model.</a:t>
            </a:r>
            <a:r>
              <a:rPr lang="en-US" sz="2800" dirty="0" err="1" smtClean="0">
                <a:solidFill>
                  <a:srgbClr val="FF0000"/>
                </a:solidFill>
                <a:latin typeface="Consolas" panose="020B0609020204030204" pitchFamily="49" charset="0"/>
              </a:rPr>
              <a:t>Save</a:t>
            </a:r>
            <a:r>
              <a:rPr lang="en-US" sz="28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(model</a:t>
            </a:r>
            <a:r>
              <a:rPr lang="en-US" sz="2800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en-US" sz="2800" dirty="0" err="1">
                <a:solidFill>
                  <a:srgbClr val="D4D4D4"/>
                </a:solidFill>
                <a:latin typeface="Consolas" panose="020B0609020204030204" pitchFamily="49" charset="0"/>
              </a:rPr>
              <a:t>splitDataView.TrainSet.Schema,</a:t>
            </a:r>
            <a:r>
              <a:rPr lang="en-US" sz="2800" dirty="0" err="1">
                <a:solidFill>
                  <a:srgbClr val="CE9178"/>
                </a:solidFill>
                <a:latin typeface="Consolas" panose="020B0609020204030204" pitchFamily="49" charset="0"/>
              </a:rPr>
              <a:t>"model.zip</a:t>
            </a:r>
            <a:r>
              <a:rPr lang="en-US" sz="28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sz="28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  <a:endParaRPr lang="en-US" sz="2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6077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5942" y="947057"/>
            <a:ext cx="3827085" cy="625929"/>
          </a:xfrm>
        </p:spPr>
        <p:txBody>
          <a:bodyPr>
            <a:normAutofit/>
          </a:bodyPr>
          <a:lstStyle/>
          <a:p>
            <a:r>
              <a:rPr lang="en-US" dirty="0"/>
              <a:t>B</a:t>
            </a:r>
            <a:r>
              <a:rPr lang="en-US" dirty="0" smtClean="0"/>
              <a:t>inary Classification</a:t>
            </a:r>
            <a:endParaRPr lang="en-US" dirty="0"/>
          </a:p>
        </p:txBody>
      </p:sp>
      <p:pic>
        <p:nvPicPr>
          <p:cNvPr id="10242" name="Picture 2" descr="https://lh6.googleusercontent.com/BNsmHvgizJ9TDmg4OjO9poUK0ON45xszUfb6ImwJGUrEEAwkc1l6vB_ulY1gbckG9l7Jx7fcr4waWXfZpogJ5pplvodOUs5eV380055tRR6P_tFmkVr4W334K826m8cBiDV3277SnAI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37812" y="546186"/>
            <a:ext cx="3942947" cy="5836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6990" y="1796143"/>
            <a:ext cx="3856037" cy="4114800"/>
          </a:xfrm>
        </p:spPr>
        <p:txBody>
          <a:bodyPr>
            <a:normAutofit lnSpcReduction="10000"/>
          </a:bodyPr>
          <a:lstStyle/>
          <a:p>
            <a:pPr marL="228600" indent="-228600" fontAlgn="base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Titanic - Survival Prediction</a:t>
            </a:r>
          </a:p>
          <a:p>
            <a:pPr marL="228600" indent="-228600" fontAlgn="base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 smtClean="0"/>
              <a:t>Label and Features</a:t>
            </a:r>
          </a:p>
          <a:p>
            <a:pPr marL="228600" indent="-228600" fontAlgn="base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 smtClean="0"/>
              <a:t>Train </a:t>
            </a:r>
            <a:r>
              <a:rPr lang="en-US" sz="2000" dirty="0"/>
              <a:t>model using ML.Net</a:t>
            </a:r>
          </a:p>
          <a:p>
            <a:pPr marL="228600" indent="-228600" fontAlgn="base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Train using AutoML</a:t>
            </a:r>
          </a:p>
          <a:p>
            <a:pPr marL="228600" indent="-228600" fontAlgn="base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Code generation</a:t>
            </a:r>
          </a:p>
          <a:p>
            <a:pPr marL="228600" indent="-228600" fontAlgn="base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Accuracy </a:t>
            </a:r>
            <a:r>
              <a:rPr lang="en-US" sz="2000" dirty="0" smtClean="0"/>
              <a:t>improvement</a:t>
            </a:r>
          </a:p>
          <a:p>
            <a:pPr marL="228600" indent="-228600" fontAlgn="base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 smtClean="0"/>
              <a:t>Data: </a:t>
            </a:r>
            <a:r>
              <a:rPr lang="en-US" sz="2000" dirty="0">
                <a:hlinkClick r:id="rId4"/>
              </a:rPr>
              <a:t>https://web.stanford.edu/class/archive/cs/cs109/cs109.1166/problem12.html</a:t>
            </a:r>
            <a:endParaRPr lang="en-US" sz="20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9427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Titanic Data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741" y="1908048"/>
            <a:ext cx="11335671" cy="3944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860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00B050"/>
                </a:solidFill>
              </a:rPr>
              <a:t>Load</a:t>
            </a:r>
            <a:endParaRPr lang="en-US" b="1" dirty="0">
              <a:solidFill>
                <a:srgbClr val="00B05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56" y="2397252"/>
            <a:ext cx="11960825" cy="2028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252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604359" y="3966719"/>
            <a:ext cx="590818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/>
              <a:t>おはよ ございます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35184" y="5064001"/>
            <a:ext cx="45284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/>
              <a:t>Good Morning</a:t>
            </a:r>
            <a:endParaRPr lang="en-US" sz="48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3878894" y="620025"/>
            <a:ext cx="46410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/>
              <a:t>Identify language</a:t>
            </a:r>
            <a:endParaRPr lang="en-US" sz="48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603154" y="2192922"/>
            <a:ext cx="23132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/>
              <a:t>Bonjour</a:t>
            </a:r>
            <a:endParaRPr lang="en-US" sz="40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4586773" y="2671415"/>
            <a:ext cx="36900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err="1" smtClean="0"/>
              <a:t>Guten</a:t>
            </a:r>
            <a:r>
              <a:rPr lang="en-US" sz="4000" b="1" dirty="0" smtClean="0"/>
              <a:t> Morgen</a:t>
            </a:r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1566957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6" grpId="0"/>
      <p:bldP spid="8" grpId="0"/>
      <p:bldP spid="12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Load -&gt; </a:t>
            </a:r>
            <a:r>
              <a:rPr lang="en-US" b="1" dirty="0" smtClean="0">
                <a:solidFill>
                  <a:srgbClr val="00B050"/>
                </a:solidFill>
              </a:rPr>
              <a:t>Transform</a:t>
            </a:r>
            <a:endParaRPr lang="en-US" b="1" dirty="0">
              <a:solidFill>
                <a:srgbClr val="00B05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861" y="2659785"/>
            <a:ext cx="9845147" cy="1979271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6303264" y="3796188"/>
            <a:ext cx="1499616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3790092" y="4118196"/>
            <a:ext cx="2200656" cy="6096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4789836" y="4502938"/>
            <a:ext cx="1200912" cy="6096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0842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Load -&gt; Transform -&gt; </a:t>
            </a:r>
            <a:r>
              <a:rPr lang="en-US" b="1" dirty="0" smtClean="0">
                <a:solidFill>
                  <a:srgbClr val="00B050"/>
                </a:solidFill>
              </a:rPr>
              <a:t>Train</a:t>
            </a:r>
            <a:endParaRPr lang="en-US" b="1" dirty="0">
              <a:solidFill>
                <a:srgbClr val="00B05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80" y="2901316"/>
            <a:ext cx="11430000" cy="2066925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975360" y="4267200"/>
            <a:ext cx="1207008" cy="12192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5419344" y="4956049"/>
            <a:ext cx="542544" cy="12192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1480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Load -&gt; Transform -&gt; Train -&gt; </a:t>
            </a:r>
            <a:r>
              <a:rPr lang="en-US" b="1" dirty="0" smtClean="0">
                <a:solidFill>
                  <a:srgbClr val="00B050"/>
                </a:solidFill>
              </a:rPr>
              <a:t>Evaluate</a:t>
            </a:r>
            <a:endParaRPr lang="en-US" b="1" dirty="0">
              <a:solidFill>
                <a:srgbClr val="00B05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591" y="2308479"/>
            <a:ext cx="11913489" cy="1988622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6248400" y="3667309"/>
            <a:ext cx="1127760" cy="2483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3879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Load -&gt; Transform -&gt; Train -&gt; </a:t>
            </a:r>
            <a:r>
              <a:rPr lang="en-US" sz="4400" dirty="0" smtClean="0"/>
              <a:t>Evaluate -&gt; </a:t>
            </a:r>
            <a:r>
              <a:rPr lang="en-US" sz="4400" b="1" dirty="0" smtClean="0">
                <a:solidFill>
                  <a:srgbClr val="00B050"/>
                </a:solidFill>
              </a:rPr>
              <a:t>Save</a:t>
            </a:r>
            <a:endParaRPr lang="en-US" sz="4400" b="1" dirty="0">
              <a:solidFill>
                <a:srgbClr val="00B050"/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2938272" y="4255008"/>
            <a:ext cx="597408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125" y="2719387"/>
            <a:ext cx="10953750" cy="141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758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Load -&gt; Transform -&gt; Train -&gt; Evaluate -&gt; </a:t>
            </a:r>
            <a:r>
              <a:rPr lang="en-US" sz="3600" dirty="0" smtClean="0"/>
              <a:t>Save -&gt; </a:t>
            </a:r>
            <a:r>
              <a:rPr lang="en-US" sz="3600" b="1" dirty="0" smtClean="0">
                <a:solidFill>
                  <a:srgbClr val="00B050"/>
                </a:solidFill>
              </a:rPr>
              <a:t>Predict</a:t>
            </a:r>
            <a:endParaRPr lang="en-US" sz="3600" b="1" dirty="0">
              <a:solidFill>
                <a:srgbClr val="00B05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781" y="1830202"/>
            <a:ext cx="7919398" cy="4307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706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Load a model</a:t>
            </a:r>
            <a:endParaRPr lang="en-US" sz="3600" b="1" dirty="0">
              <a:solidFill>
                <a:srgbClr val="00B05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7968" y="2087354"/>
            <a:ext cx="9862576" cy="2740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816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AutoML</a:t>
            </a:r>
            <a:r>
              <a:rPr lang="en-US" dirty="0" smtClean="0"/>
              <a:t> – In Preview</a:t>
            </a:r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5220395"/>
              </p:ext>
            </p:extLst>
          </p:nvPr>
        </p:nvGraphicFramePr>
        <p:xfrm>
          <a:off x="1217357" y="1916049"/>
          <a:ext cx="9938323" cy="3172694"/>
        </p:xfrm>
        <a:graphic>
          <a:graphicData uri="http://schemas.openxmlformats.org/drawingml/2006/table">
            <a:tbl>
              <a:tblPr/>
              <a:tblGrid>
                <a:gridCol w="818708">
                  <a:extLst>
                    <a:ext uri="{9D8B030D-6E8A-4147-A177-3AD203B41FA5}">
                      <a16:colId xmlns:a16="http://schemas.microsoft.com/office/drawing/2014/main" val="299263444"/>
                    </a:ext>
                  </a:extLst>
                </a:gridCol>
                <a:gridCol w="5174963">
                  <a:extLst>
                    <a:ext uri="{9D8B030D-6E8A-4147-A177-3AD203B41FA5}">
                      <a16:colId xmlns:a16="http://schemas.microsoft.com/office/drawing/2014/main" val="1409280822"/>
                    </a:ext>
                  </a:extLst>
                </a:gridCol>
                <a:gridCol w="3944652">
                  <a:extLst>
                    <a:ext uri="{9D8B030D-6E8A-4147-A177-3AD203B41FA5}">
                      <a16:colId xmlns:a16="http://schemas.microsoft.com/office/drawing/2014/main" val="2467651037"/>
                    </a:ext>
                  </a:extLst>
                </a:gridCol>
              </a:tblGrid>
              <a:tr h="477868">
                <a:tc>
                  <a:txBody>
                    <a:bodyPr/>
                    <a:lstStyle/>
                    <a:p>
                      <a:r>
                        <a:rPr lang="en-US" sz="2000" b="1" dirty="0" err="1">
                          <a:solidFill>
                            <a:schemeClr val="bg2"/>
                          </a:solidFill>
                          <a:effectLst/>
                        </a:rPr>
                        <a:t>S.No</a:t>
                      </a:r>
                      <a:endParaRPr lang="en-US" sz="2000" b="1" dirty="0">
                        <a:solidFill>
                          <a:schemeClr val="bg2"/>
                        </a:solidFill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bg2"/>
                          </a:solidFill>
                          <a:effectLst/>
                        </a:rPr>
                        <a:t>Custom ML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>
                          <a:solidFill>
                            <a:schemeClr val="bg2"/>
                          </a:solidFill>
                          <a:effectLst/>
                        </a:rPr>
                        <a:t>AutoML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5344510"/>
                  </a:ext>
                </a:extLst>
              </a:tr>
              <a:tr h="681437"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2"/>
                          </a:solidFill>
                          <a:effectLst/>
                        </a:rPr>
                        <a:t>1.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2"/>
                          </a:solidFill>
                          <a:effectLst/>
                        </a:rPr>
                        <a:t>Manually experiment with different algorithms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2"/>
                          </a:solidFill>
                          <a:effectLst/>
                        </a:rPr>
                        <a:t>Runs different algorithms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1096355"/>
                  </a:ext>
                </a:extLst>
              </a:tr>
              <a:tr h="845458"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2"/>
                          </a:solidFill>
                          <a:effectLst/>
                        </a:rPr>
                        <a:t>2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2"/>
                          </a:solidFill>
                          <a:effectLst/>
                        </a:rPr>
                        <a:t>Time consuming in identifying best algorithm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2"/>
                          </a:solidFill>
                          <a:effectLst/>
                        </a:rPr>
                        <a:t>Runs many algorithm without code changes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1380104"/>
                  </a:ext>
                </a:extLst>
              </a:tr>
              <a:tr h="690063"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2"/>
                          </a:solidFill>
                          <a:effectLst/>
                        </a:rPr>
                        <a:t>3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2"/>
                          </a:solidFill>
                          <a:effectLst/>
                        </a:rPr>
                        <a:t>Provides better control of algorithms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2"/>
                          </a:solidFill>
                          <a:effectLst/>
                        </a:rPr>
                        <a:t>No control over algorithm selection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7061853"/>
                  </a:ext>
                </a:extLst>
              </a:tr>
              <a:tr h="477868"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2"/>
                          </a:solidFill>
                          <a:effectLst/>
                        </a:rPr>
                        <a:t>4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2"/>
                          </a:solidFill>
                          <a:effectLst/>
                        </a:rPr>
                        <a:t>Manually write code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2"/>
                          </a:solidFill>
                          <a:effectLst/>
                        </a:rPr>
                        <a:t>Auto-generates code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763546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1217356" y="5088743"/>
            <a:ext cx="1076738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 smtClean="0"/>
          </a:p>
          <a:p>
            <a:r>
              <a:rPr lang="en-US" dirty="0" err="1" smtClean="0"/>
              <a:t>mlnet</a:t>
            </a:r>
            <a:r>
              <a:rPr lang="en-US" dirty="0" smtClean="0"/>
              <a:t> </a:t>
            </a:r>
            <a:r>
              <a:rPr lang="en-US" dirty="0"/>
              <a:t>auto-train --task binary-classification --dataset "titanic.csv" --label-column-index 0 --has-header true --max-exploration-time 30</a:t>
            </a:r>
          </a:p>
        </p:txBody>
      </p:sp>
    </p:spTree>
    <p:extLst>
      <p:ext uri="{BB962C8B-B14F-4D97-AF65-F5344CB8AC3E}">
        <p14:creationId xmlns:p14="http://schemas.microsoft.com/office/powerpoint/2010/main" val="368850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9485" y="993058"/>
            <a:ext cx="3783542" cy="569042"/>
          </a:xfrm>
        </p:spPr>
        <p:txBody>
          <a:bodyPr>
            <a:normAutofit/>
          </a:bodyPr>
          <a:lstStyle/>
          <a:p>
            <a:r>
              <a:rPr lang="en-US" dirty="0" smtClean="0"/>
              <a:t>Interoperability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6990" y="1687286"/>
            <a:ext cx="3856037" cy="2227006"/>
          </a:xfrm>
        </p:spPr>
        <p:txBody>
          <a:bodyPr>
            <a:normAutofit lnSpcReduction="10000"/>
          </a:bodyPr>
          <a:lstStyle/>
          <a:p>
            <a:pPr marL="228600" indent="-228600" fontAlgn="base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 smtClean="0"/>
              <a:t>Photo-Search</a:t>
            </a:r>
          </a:p>
          <a:p>
            <a:pPr marL="228600" indent="-228600" fontAlgn="base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 smtClean="0"/>
              <a:t>ML.Net + ONNX</a:t>
            </a:r>
            <a:endParaRPr lang="en-US" sz="2000" dirty="0"/>
          </a:p>
          <a:p>
            <a:pPr marL="228600" indent="-228600" fontAlgn="base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 smtClean="0"/>
              <a:t>Keras CNN Model</a:t>
            </a:r>
          </a:p>
          <a:p>
            <a:pPr marL="228600" indent="-228600" fontAlgn="base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 smtClean="0"/>
              <a:t>No </a:t>
            </a:r>
            <a:r>
              <a:rPr lang="en-US" sz="2000" dirty="0"/>
              <a:t>rewrite of algorithms/model</a:t>
            </a:r>
          </a:p>
          <a:p>
            <a:pPr marL="228600" indent="-228600" fontAlgn="base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Save effort and time</a:t>
            </a:r>
          </a:p>
          <a:p>
            <a:endParaRPr lang="en-US" dirty="0"/>
          </a:p>
        </p:txBody>
      </p:sp>
      <p:pic>
        <p:nvPicPr>
          <p:cNvPr id="11266" name="Picture 2" descr="https://lh5.googleusercontent.com/pQtao83quyv5hjyvCmeb38e57PuHxpoYvhAaobxkm4u9XQ9YBRl2WfbfVLaJeiQGUPmzb7vOpruUGa9AGknmp2tYzCyTlB5-Jnl9YbHp2fAF6g19o5ebVpR31mV4gRj5v0q900J4-j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4291" y="993058"/>
            <a:ext cx="5915025" cy="4395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8450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Jupyter</a:t>
            </a:r>
            <a:r>
              <a:rPr lang="en-US" dirty="0" smtClean="0"/>
              <a:t> Notebook – C#/F#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249486"/>
            <a:ext cx="6888480" cy="2453143"/>
          </a:xfrm>
        </p:spPr>
        <p:txBody>
          <a:bodyPr>
            <a:normAutofit fontScale="70000" lnSpcReduction="20000"/>
          </a:bodyPr>
          <a:lstStyle/>
          <a:p>
            <a:pPr lvl="1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b="1" dirty="0"/>
              <a:t>Classification</a:t>
            </a:r>
            <a:r>
              <a:rPr lang="en-US" sz="3200" dirty="0"/>
              <a:t> Algorithm</a:t>
            </a:r>
          </a:p>
          <a:p>
            <a:pPr lvl="1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/>
              <a:t>Will this tire fail in the next 1,000 miles : Yes or No ?</a:t>
            </a:r>
          </a:p>
          <a:p>
            <a:pPr lvl="1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/>
              <a:t>Which brings in more customers: a $5 coupon or a 25% discount ?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3061" y="2249485"/>
            <a:ext cx="3170631" cy="2766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488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737360"/>
            <a:ext cx="11094719" cy="4674326"/>
          </a:xfrm>
        </p:spPr>
        <p:txBody>
          <a:bodyPr>
            <a:normAutofit fontScale="25000" lnSpcReduction="20000"/>
          </a:bodyPr>
          <a:lstStyle/>
          <a:p>
            <a:pPr lvl="1" fontAlgn="base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8000" dirty="0"/>
              <a:t>ML.Net : </a:t>
            </a:r>
            <a:r>
              <a:rPr lang="en-US" sz="8000" dirty="0">
                <a:hlinkClick r:id="rId3"/>
              </a:rPr>
              <a:t>https://dotnet.microsoft.com/apps/machinelearning-ai/ml-dotnet</a:t>
            </a:r>
            <a:endParaRPr lang="en-US" sz="8000" dirty="0"/>
          </a:p>
          <a:p>
            <a:pPr lvl="1" fontAlgn="base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8000" dirty="0"/>
              <a:t>ML.Net:  </a:t>
            </a:r>
            <a:r>
              <a:rPr lang="en-US" sz="8000" dirty="0">
                <a:hlinkClick r:id="rId4"/>
              </a:rPr>
              <a:t>https://devblogs.microsoft.com/cesardelatorre/what-is-ml-net-1-0-machine-learning-for-net/</a:t>
            </a:r>
            <a:endParaRPr lang="en-US" sz="8000" dirty="0"/>
          </a:p>
          <a:p>
            <a:pPr lvl="1" fontAlgn="base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8000" dirty="0"/>
              <a:t>ONNX : </a:t>
            </a:r>
            <a:r>
              <a:rPr lang="en-US" sz="8000" dirty="0">
                <a:hlinkClick r:id="rId5"/>
              </a:rPr>
              <a:t>https://onnx.ai/</a:t>
            </a:r>
            <a:endParaRPr lang="en-US" sz="8000" dirty="0"/>
          </a:p>
          <a:p>
            <a:pPr lvl="1" fontAlgn="base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8000" dirty="0"/>
              <a:t>Photo-Search (ONNX) : </a:t>
            </a:r>
            <a:r>
              <a:rPr lang="en-US" sz="8000" dirty="0">
                <a:hlinkClick r:id="rId6"/>
              </a:rPr>
              <a:t>https://github.com/Tak-Au/Photo-Search</a:t>
            </a:r>
            <a:endParaRPr lang="en-US" sz="8000" dirty="0"/>
          </a:p>
          <a:p>
            <a:pPr lvl="1" fontAlgn="base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8000" dirty="0"/>
              <a:t>Music Repair : </a:t>
            </a:r>
            <a:r>
              <a:rPr lang="en-US" sz="8000" dirty="0">
                <a:hlinkClick r:id="rId7"/>
              </a:rPr>
              <a:t>https://www.youtube.com/watch?v=nnV-1q-z9uE</a:t>
            </a:r>
            <a:endParaRPr lang="en-US" sz="8000" dirty="0"/>
          </a:p>
          <a:p>
            <a:pPr lvl="1" fontAlgn="base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8000" dirty="0"/>
              <a:t>ML Cookbook : </a:t>
            </a:r>
            <a:r>
              <a:rPr lang="en-US" sz="8000" dirty="0">
                <a:hlinkClick r:id="rId8"/>
              </a:rPr>
              <a:t>https://github.com/dotnet/machinelearning/blob/master/docs/code/MlNetCookBook.md</a:t>
            </a:r>
            <a:endParaRPr lang="en-US" sz="8000" dirty="0"/>
          </a:p>
          <a:p>
            <a:pPr lvl="1" fontAlgn="base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8000" dirty="0"/>
              <a:t>Deploy to Azure functions : </a:t>
            </a:r>
            <a:r>
              <a:rPr lang="en-US" sz="8000" dirty="0">
                <a:hlinkClick r:id="rId9"/>
              </a:rPr>
              <a:t>http://luisquintanilla.me/2018/08/21/serverless-machine-learning-mlnet-azure-functions/</a:t>
            </a:r>
            <a:endParaRPr lang="en-US" sz="8000" dirty="0"/>
          </a:p>
          <a:p>
            <a:pPr lvl="1" fontAlgn="base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8000" dirty="0">
                <a:hlinkClick r:id="rId10"/>
              </a:rPr>
              <a:t>https://rubikscode.net/2019/02/18/ultimate-guide-to-machine-learning-with-ml-net/</a:t>
            </a:r>
            <a:endParaRPr lang="en-US" sz="8000" dirty="0"/>
          </a:p>
          <a:p>
            <a:pPr lvl="1" fontAlgn="base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8000" dirty="0">
                <a:hlinkClick r:id="rId11"/>
              </a:rPr>
              <a:t>https://www.youtube.com/watch?v=dojO4zEL9sg</a:t>
            </a:r>
            <a:endParaRPr lang="en-US" sz="8000" dirty="0"/>
          </a:p>
          <a:p>
            <a:pPr lvl="1" fontAlgn="base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8000" dirty="0">
                <a:hlinkClick r:id="rId12"/>
              </a:rPr>
              <a:t>https://www.youtube.com/watch?v=zy7Y9CHji2k</a:t>
            </a:r>
            <a:endParaRPr lang="en-US" sz="8000" dirty="0"/>
          </a:p>
          <a:p>
            <a:pPr fontAlgn="base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7071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650154" y="582570"/>
            <a:ext cx="65748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/>
              <a:t>Programming Languages</a:t>
            </a:r>
            <a:endParaRPr lang="en-US" sz="48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2513187" y="1668209"/>
            <a:ext cx="65748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4800" b="1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9769" y="1897146"/>
            <a:ext cx="8924925" cy="4264079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819769" y="6461744"/>
            <a:ext cx="74052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hlinkClick r:id="rId4"/>
              </a:rPr>
              <a:t>Source: https</a:t>
            </a:r>
            <a:r>
              <a:rPr lang="en-US" dirty="0">
                <a:hlinkClick r:id="rId4"/>
              </a:rPr>
              <a:t>://insights.dice.com/2019/10/24/tiobe-top-eight-top-ten-open/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3294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2325" y="3092927"/>
            <a:ext cx="2542068" cy="67006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Thank you</a:t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Q</a:t>
            </a:r>
            <a:r>
              <a:rPr lang="en-US" dirty="0" smtClean="0"/>
              <a:t> &amp; 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24566" y="476070"/>
            <a:ext cx="6654074" cy="6209210"/>
          </a:xfrm>
        </p:spPr>
        <p:txBody>
          <a:bodyPr>
            <a:normAutofit fontScale="32500" lnSpcReduction="20000"/>
          </a:bodyPr>
          <a:lstStyle/>
          <a:p>
            <a:pPr marL="0" indent="0">
              <a:lnSpc>
                <a:spcPct val="320000"/>
              </a:lnSpc>
              <a:buNone/>
            </a:pPr>
            <a:r>
              <a:rPr lang="en-US" sz="8000" dirty="0"/>
              <a:t>praveenraghuvanshi@gmail.com</a:t>
            </a:r>
          </a:p>
          <a:p>
            <a:pPr marL="0" indent="0">
              <a:lnSpc>
                <a:spcPct val="320000"/>
              </a:lnSpc>
              <a:buNone/>
            </a:pPr>
            <a:r>
              <a:rPr lang="en-US" sz="8000" dirty="0">
                <a:hlinkClick r:id="rId3"/>
              </a:rPr>
              <a:t>https://</a:t>
            </a:r>
            <a:r>
              <a:rPr lang="en-US" sz="8000" dirty="0" smtClean="0">
                <a:hlinkClick r:id="rId3"/>
              </a:rPr>
              <a:t>in.linkedin.com/in/praveenraghuvanshi</a:t>
            </a:r>
            <a:endParaRPr lang="en-US" sz="8000" dirty="0" smtClean="0"/>
          </a:p>
          <a:p>
            <a:pPr marL="0" indent="0">
              <a:lnSpc>
                <a:spcPct val="320000"/>
              </a:lnSpc>
              <a:buNone/>
            </a:pPr>
            <a:r>
              <a:rPr lang="en-US" sz="8000" dirty="0" smtClean="0">
                <a:hlinkClick r:id="rId4"/>
              </a:rPr>
              <a:t>https</a:t>
            </a:r>
            <a:r>
              <a:rPr lang="en-US" sz="8000" dirty="0">
                <a:hlinkClick r:id="rId4"/>
              </a:rPr>
              <a:t>://</a:t>
            </a:r>
            <a:r>
              <a:rPr lang="en-US" sz="8000" dirty="0" smtClean="0">
                <a:hlinkClick r:id="rId4"/>
              </a:rPr>
              <a:t>github.com/praveenraghuvanshi1512</a:t>
            </a:r>
          </a:p>
          <a:p>
            <a:pPr marL="0" indent="0">
              <a:lnSpc>
                <a:spcPct val="320000"/>
              </a:lnSpc>
              <a:buNone/>
            </a:pPr>
            <a:r>
              <a:rPr lang="en-US" sz="8000" dirty="0" smtClean="0">
                <a:hlinkClick r:id="rId4"/>
              </a:rPr>
              <a:t>@praveenraghuvan</a:t>
            </a:r>
          </a:p>
          <a:p>
            <a:pPr marL="0" indent="0">
              <a:lnSpc>
                <a:spcPct val="320000"/>
              </a:lnSpc>
              <a:buNone/>
            </a:pPr>
            <a:endParaRPr lang="en-US" sz="80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9448" y="896457"/>
            <a:ext cx="1215118" cy="91034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6989" y="2401456"/>
            <a:ext cx="580782" cy="58078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7028" y="3840791"/>
            <a:ext cx="500743" cy="50074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7348" y="5204750"/>
            <a:ext cx="470611" cy="470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745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Quiz : Type of ML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79" y="1944687"/>
            <a:ext cx="7611291" cy="3977142"/>
          </a:xfrm>
        </p:spPr>
        <p:txBody>
          <a:bodyPr>
            <a:noAutofit/>
          </a:bodyPr>
          <a:lstStyle/>
          <a:p>
            <a:pPr lvl="1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/>
              <a:t>Is this A or B?</a:t>
            </a:r>
          </a:p>
          <a:p>
            <a:pPr lvl="1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/>
              <a:t>How much – or – How many?</a:t>
            </a:r>
          </a:p>
          <a:p>
            <a:pPr lvl="1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/>
              <a:t>How is this organized?</a:t>
            </a:r>
          </a:p>
          <a:p>
            <a:pPr lvl="1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/>
              <a:t>What should I do next</a:t>
            </a:r>
            <a:r>
              <a:rPr lang="en-US" sz="3200" dirty="0" smtClean="0"/>
              <a:t>?</a:t>
            </a:r>
          </a:p>
          <a:p>
            <a:pPr lvl="1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 smtClean="0"/>
              <a:t>Is number a Armstrong?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821066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Learning</a:t>
            </a:r>
            <a:endParaRPr lang="en-US" dirty="0"/>
          </a:p>
        </p:txBody>
      </p:sp>
      <p:pic>
        <p:nvPicPr>
          <p:cNvPr id="1026" name="Picture 2" descr="https://qphs.fs.quoracdn.net/main-qimg-618c6715829dda85caa78c64008fba8e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99152" y="1970750"/>
            <a:ext cx="5054022" cy="3773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481447" y="6451689"/>
            <a:ext cx="961851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>
                <a:hlinkClick r:id="rId3"/>
              </a:rPr>
              <a:t>Intellpaat</a:t>
            </a:r>
            <a:r>
              <a:rPr lang="en-US" dirty="0" smtClean="0">
                <a:hlinkClick r:id="rId3"/>
              </a:rPr>
              <a:t>: https</a:t>
            </a:r>
            <a:r>
              <a:rPr lang="en-US" dirty="0">
                <a:hlinkClick r:id="rId3"/>
              </a:rPr>
              <a:t>://www.quora.com/What-are-prerequisites-to-start-learning-machine-learning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3032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Learning</a:t>
            </a:r>
            <a:endParaRPr lang="en-US" dirty="0"/>
          </a:p>
        </p:txBody>
      </p:sp>
      <p:pic>
        <p:nvPicPr>
          <p:cNvPr id="4098" name="Picture 2" descr="https://qphs.fs.quoracdn.net/main-qimg-5f1259f60185549b4a3a6f170fb5d82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9226" y="1881948"/>
            <a:ext cx="5694507" cy="4186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481447" y="6451689"/>
            <a:ext cx="961851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>
                <a:hlinkClick r:id="rId3"/>
              </a:rPr>
              <a:t>Intellipaat</a:t>
            </a:r>
            <a:r>
              <a:rPr lang="en-US" dirty="0" smtClean="0">
                <a:hlinkClick r:id="rId3"/>
              </a:rPr>
              <a:t>: https</a:t>
            </a:r>
            <a:r>
              <a:rPr lang="en-US" dirty="0">
                <a:hlinkClick r:id="rId3"/>
              </a:rPr>
              <a:t>://www.quora.com/What-are-prerequisites-to-start-learning-machine-learning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585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Learning</a:t>
            </a:r>
            <a:endParaRPr lang="en-US" dirty="0"/>
          </a:p>
        </p:txBody>
      </p:sp>
      <p:pic>
        <p:nvPicPr>
          <p:cNvPr id="2050" name="Picture 2" descr="https://qphs.fs.quoracdn.net/main-qimg-7d5e5ebd8b9e71c2ddafeed92ec94e2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1350" y="1922319"/>
            <a:ext cx="5585131" cy="4150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481447" y="6451689"/>
            <a:ext cx="961851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>
                <a:hlinkClick r:id="rId4"/>
              </a:rPr>
              <a:t>Intellipaat</a:t>
            </a:r>
            <a:r>
              <a:rPr lang="en-US" dirty="0" smtClean="0">
                <a:hlinkClick r:id="rId4"/>
              </a:rPr>
              <a:t>: https</a:t>
            </a:r>
            <a:r>
              <a:rPr lang="en-US" dirty="0">
                <a:hlinkClick r:id="rId4"/>
              </a:rPr>
              <a:t>://www.quora.com/What-are-prerequisites-to-start-learning-machine-learning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5610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CA72677B-2F8C-4192-8EBE-D360BE3B20F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2335</TotalTime>
  <Words>707</Words>
  <Application>Microsoft Office PowerPoint</Application>
  <PresentationFormat>Widescreen</PresentationFormat>
  <Paragraphs>229</Paragraphs>
  <Slides>50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5" baseType="lpstr">
      <vt:lpstr>Arial</vt:lpstr>
      <vt:lpstr>Calibri</vt:lpstr>
      <vt:lpstr>Calibri Light</vt:lpstr>
      <vt:lpstr>Consolas</vt:lpstr>
      <vt:lpstr>Retrospect</vt:lpstr>
      <vt:lpstr>Machine Learning with</vt:lpstr>
      <vt:lpstr>Introduction</vt:lpstr>
      <vt:lpstr>PowerPoint Presentation</vt:lpstr>
      <vt:lpstr>PowerPoint Presentation</vt:lpstr>
      <vt:lpstr>PowerPoint Presentation</vt:lpstr>
      <vt:lpstr>Quiz : Type of ML</vt:lpstr>
      <vt:lpstr>Machine Learning</vt:lpstr>
      <vt:lpstr>Machine Learning</vt:lpstr>
      <vt:lpstr>Machine Learning</vt:lpstr>
      <vt:lpstr>Machine Learning</vt:lpstr>
      <vt:lpstr>Machine Learning</vt:lpstr>
      <vt:lpstr>Machine learning</vt:lpstr>
      <vt:lpstr>Pre-Requisites of ML</vt:lpstr>
      <vt:lpstr>Types of Machine Learning</vt:lpstr>
      <vt:lpstr>Is it A or B? </vt:lpstr>
      <vt:lpstr>How much? How many? </vt:lpstr>
      <vt:lpstr>How is this organized?</vt:lpstr>
      <vt:lpstr>What should I Do now?</vt:lpstr>
      <vt:lpstr>ML Frameworks</vt:lpstr>
      <vt:lpstr>What is ML.Net?</vt:lpstr>
      <vt:lpstr>PowerPoint Presentation</vt:lpstr>
      <vt:lpstr>Proven at scale, Enterprise ready</vt:lpstr>
      <vt:lpstr>Possibilities</vt:lpstr>
      <vt:lpstr>Workflow</vt:lpstr>
      <vt:lpstr>Data pipeline</vt:lpstr>
      <vt:lpstr>Interoperability: ONNX Open Neural Network Exchange Format</vt:lpstr>
      <vt:lpstr>Performance</vt:lpstr>
      <vt:lpstr>Code Demo(s)</vt:lpstr>
      <vt:lpstr>Sentiment Analysis</vt:lpstr>
      <vt:lpstr>Dataset - Yelp reviews</vt:lpstr>
      <vt:lpstr>Load</vt:lpstr>
      <vt:lpstr>Load -&gt; Transform</vt:lpstr>
      <vt:lpstr>Load -&gt; Transform -&gt; Train</vt:lpstr>
      <vt:lpstr>Load -&gt; Transform -&gt; Train -&gt; Evaluate</vt:lpstr>
      <vt:lpstr>Load -&gt; Transform -&gt; Train -&gt; Evaluate -&gt; Predict</vt:lpstr>
      <vt:lpstr>Load -&gt; Transform -&gt; Train -&gt; Evaluate -&gt; Predict -&gt; Save</vt:lpstr>
      <vt:lpstr>Binary Classification</vt:lpstr>
      <vt:lpstr>Titanic Data</vt:lpstr>
      <vt:lpstr>Load</vt:lpstr>
      <vt:lpstr>Load -&gt; Transform</vt:lpstr>
      <vt:lpstr>Load -&gt; Transform -&gt; Train</vt:lpstr>
      <vt:lpstr>Load -&gt; Transform -&gt; Train -&gt; Evaluate</vt:lpstr>
      <vt:lpstr>Load -&gt; Transform -&gt; Train -&gt; Evaluate -&gt; Save</vt:lpstr>
      <vt:lpstr>Load -&gt; Transform -&gt; Train -&gt; Evaluate -&gt; Save -&gt; Predict</vt:lpstr>
      <vt:lpstr>Load a model</vt:lpstr>
      <vt:lpstr>AutoML – In Preview</vt:lpstr>
      <vt:lpstr>Interoperability</vt:lpstr>
      <vt:lpstr>Jupyter Notebook – C#/F#</vt:lpstr>
      <vt:lpstr>References</vt:lpstr>
      <vt:lpstr>Thank you  Q &amp; A</vt:lpstr>
    </vt:vector>
  </TitlesOfParts>
  <Company>Harman International Corp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ML.Net</dc:title>
  <dc:creator>Raghuvanshi, Praveen</dc:creator>
  <cp:lastModifiedBy>Raghuvanshi, Praveen</cp:lastModifiedBy>
  <cp:revision>181</cp:revision>
  <dcterms:created xsi:type="dcterms:W3CDTF">2019-06-28T17:38:08Z</dcterms:created>
  <dcterms:modified xsi:type="dcterms:W3CDTF">2019-11-21T21:13:12Z</dcterms:modified>
</cp:coreProperties>
</file>